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89" r:id="rId3"/>
    <p:sldId id="290" r:id="rId4"/>
    <p:sldId id="291" r:id="rId5"/>
    <p:sldId id="292" r:id="rId6"/>
    <p:sldId id="287" r:id="rId7"/>
    <p:sldId id="288" r:id="rId8"/>
    <p:sldId id="263" r:id="rId9"/>
    <p:sldId id="267" r:id="rId10"/>
    <p:sldId id="264" r:id="rId11"/>
    <p:sldId id="268" r:id="rId12"/>
    <p:sldId id="265" r:id="rId13"/>
    <p:sldId id="262" r:id="rId14"/>
    <p:sldId id="266" r:id="rId15"/>
    <p:sldId id="270" r:id="rId16"/>
    <p:sldId id="269" r:id="rId17"/>
    <p:sldId id="274" r:id="rId18"/>
    <p:sldId id="273" r:id="rId19"/>
    <p:sldId id="272" r:id="rId20"/>
    <p:sldId id="277" r:id="rId21"/>
    <p:sldId id="275" r:id="rId22"/>
    <p:sldId id="278" r:id="rId23"/>
    <p:sldId id="279" r:id="rId24"/>
    <p:sldId id="276" r:id="rId25"/>
    <p:sldId id="280" r:id="rId26"/>
    <p:sldId id="283" r:id="rId27"/>
    <p:sldId id="281" r:id="rId28"/>
    <p:sldId id="284" r:id="rId29"/>
    <p:sldId id="285" r:id="rId30"/>
    <p:sldId id="286" r:id="rId31"/>
    <p:sldId id="293" r:id="rId32"/>
    <p:sldId id="282"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457" autoAdjust="0"/>
  </p:normalViewPr>
  <p:slideViewPr>
    <p:cSldViewPr snapToGrid="0">
      <p:cViewPr>
        <p:scale>
          <a:sx n="80" d="100"/>
          <a:sy n="80" d="100"/>
        </p:scale>
        <p:origin x="-662"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7DE01-18AF-4426-97EA-DA38FA5A2880}" type="datetimeFigureOut">
              <a:rPr lang="nl-NL" smtClean="0"/>
              <a:t>28-9-2018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352838-DAA5-4791-8E77-3AD721D7A841}" type="slidenum">
              <a:rPr lang="nl-NL" smtClean="0"/>
              <a:t>‹Nr.›</a:t>
            </a:fld>
            <a:endParaRPr lang="nl-NL"/>
          </a:p>
        </p:txBody>
      </p:sp>
    </p:spTree>
    <p:extLst>
      <p:ext uri="{BB962C8B-B14F-4D97-AF65-F5344CB8AC3E}">
        <p14:creationId xmlns:p14="http://schemas.microsoft.com/office/powerpoint/2010/main" val="523421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2</a:t>
            </a:fld>
            <a:endParaRPr lang="nl-NL"/>
          </a:p>
        </p:txBody>
      </p:sp>
    </p:spTree>
    <p:extLst>
      <p:ext uri="{BB962C8B-B14F-4D97-AF65-F5344CB8AC3E}">
        <p14:creationId xmlns:p14="http://schemas.microsoft.com/office/powerpoint/2010/main" val="1615778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Der Besitzer des Siegervogels</a:t>
            </a:r>
            <a:r>
              <a:rPr lang="nl-NL" baseline="0" dirty="0" smtClean="0"/>
              <a:t> bekommt sehr viel Geld. Die besten Vögel sind soviel Wert, wie ein Auto. Die Zuschauer können wetten, welcher Vogel gewinnt und auch dabei Geld gewinnen, wenn sie richtig wetten.</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15</a:t>
            </a:fld>
            <a:endParaRPr lang="nl-NL"/>
          </a:p>
        </p:txBody>
      </p:sp>
    </p:spTree>
    <p:extLst>
      <p:ext uri="{BB962C8B-B14F-4D97-AF65-F5344CB8AC3E}">
        <p14:creationId xmlns:p14="http://schemas.microsoft.com/office/powerpoint/2010/main" val="1337297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Aber viele Menschen in den</a:t>
            </a:r>
            <a:r>
              <a:rPr lang="nl-NL" baseline="0" dirty="0" smtClean="0"/>
              <a:t> großen Städten halten die Vögel als Haustiere, weil sie so an schöne Erlebnisse in der Natur erinnert werden. Zum Beispiel, wie sie im Regenwald Vögeln gelauscht haben als sie noch Kinder waren und in einem Dorf im Regenwald gewohnt haben. </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16</a:t>
            </a:fld>
            <a:endParaRPr lang="nl-NL"/>
          </a:p>
        </p:txBody>
      </p:sp>
    </p:spTree>
    <p:extLst>
      <p:ext uri="{BB962C8B-B14F-4D97-AF65-F5344CB8AC3E}">
        <p14:creationId xmlns:p14="http://schemas.microsoft.com/office/powerpoint/2010/main" val="2764132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Beispiele für Haustiere sind Katzen, Meerschweinchen und Hunde.</a:t>
            </a:r>
          </a:p>
          <a:p>
            <a:r>
              <a:rPr lang="nl-NL" dirty="0" smtClean="0"/>
              <a:t>Was ist der Unterschied</a:t>
            </a:r>
            <a:r>
              <a:rPr lang="nl-NL" baseline="0" dirty="0" smtClean="0"/>
              <a:t> wenn man Asiatische Singvögel als Haustier hält oder eine Katze, Hund oder Meerschweinchen?</a:t>
            </a:r>
          </a:p>
          <a:p>
            <a:r>
              <a:rPr lang="nl-NL" baseline="0" dirty="0" smtClean="0"/>
              <a:t>Unsere Haustiere sind domestizierte Haustiere. Sie werden sein vielen Jahrhunderten gezüchtet. Sie sind keine wilden Tiere, die im Wald gefangen wurden. Wir halten sie auch nicht alleine in kleinen Käfigen.</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18</a:t>
            </a:fld>
            <a:endParaRPr lang="nl-NL"/>
          </a:p>
        </p:txBody>
      </p:sp>
    </p:spTree>
    <p:extLst>
      <p:ext uri="{BB962C8B-B14F-4D97-AF65-F5344CB8AC3E}">
        <p14:creationId xmlns:p14="http://schemas.microsoft.com/office/powerpoint/2010/main" val="2453017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Was</a:t>
            </a:r>
            <a:r>
              <a:rPr lang="nl-NL" baseline="0" dirty="0" smtClean="0"/>
              <a:t> gehört zu wem? Haustiere brauchen das richtige Futter, frisches Wasser. Katzen brauchen etwas an dem sie ihre Krallen wetzen können, Meerschweinchen müssen sich verstecken können. Nur dann sind unsere Haustiere zufrieden und gesund. </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20</a:t>
            </a:fld>
            <a:endParaRPr lang="nl-NL"/>
          </a:p>
        </p:txBody>
      </p:sp>
    </p:spTree>
    <p:extLst>
      <p:ext uri="{BB962C8B-B14F-4D97-AF65-F5344CB8AC3E}">
        <p14:creationId xmlns:p14="http://schemas.microsoft.com/office/powerpoint/2010/main" val="1313704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Vielleicht war</a:t>
            </a:r>
            <a:r>
              <a:rPr lang="nl-NL" baseline="0" dirty="0" smtClean="0"/>
              <a:t> es einfach, den Haustieren das richtige Futter zuzuordnen. Aber es ist viel schwerer, wenn es um exotische Vögel geht. Welches Futter braucht ein Bali Star, was meint ihr? In der Natur fressen sie Insekten, Würmer, Früchte, Beeren, Samen und ab und zu einen Gecko.</a:t>
            </a:r>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21</a:t>
            </a:fld>
            <a:endParaRPr lang="nl-NL"/>
          </a:p>
        </p:txBody>
      </p:sp>
    </p:spTree>
    <p:extLst>
      <p:ext uri="{BB962C8B-B14F-4D97-AF65-F5344CB8AC3E}">
        <p14:creationId xmlns:p14="http://schemas.microsoft.com/office/powerpoint/2010/main" val="324038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Wenn du solch</a:t>
            </a:r>
            <a:r>
              <a:rPr lang="nl-NL" baseline="0" dirty="0" smtClean="0"/>
              <a:t> einen Vogel mit Reis fütterst, wie es viele Menschen in Asien machen (sie essen selbst jeden Tag Reis), wird der Vogel sterben. </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22</a:t>
            </a:fld>
            <a:endParaRPr lang="nl-NL"/>
          </a:p>
        </p:txBody>
      </p:sp>
    </p:spTree>
    <p:extLst>
      <p:ext uri="{BB962C8B-B14F-4D97-AF65-F5344CB8AC3E}">
        <p14:creationId xmlns:p14="http://schemas.microsoft.com/office/powerpoint/2010/main" val="2306817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Singvögel</a:t>
            </a:r>
            <a:r>
              <a:rPr lang="nl-NL" baseline="0" dirty="0" smtClean="0"/>
              <a:t> leben nur sehr kurz, wenn sie von Menschen gehalten werden, die nicht viel über die richtige Ernährung der Tiere wissen. Besonders schlimm trifft es die Insektenfresser unter den Sinvögeln. </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23</a:t>
            </a:fld>
            <a:endParaRPr lang="nl-NL"/>
          </a:p>
        </p:txBody>
      </p:sp>
    </p:spTree>
    <p:extLst>
      <p:ext uri="{BB962C8B-B14F-4D97-AF65-F5344CB8AC3E}">
        <p14:creationId xmlns:p14="http://schemas.microsoft.com/office/powerpoint/2010/main" val="2768907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So</a:t>
            </a:r>
            <a:r>
              <a:rPr lang="nl-NL" baseline="0" dirty="0" smtClean="0"/>
              <a:t> viele Vögel zu verkaufen, die aus der Natur gefangen wurden, ist nicht nur für den einzelnen Vogel ein trauriges Los .... Wenn sooo viele Vögel gefangen werden, sind bald keine Vögel mehr im Wald und die Wälder bleiben für immer still.</a:t>
            </a:r>
            <a:endParaRPr lang="nl-NL" dirty="0" smtClean="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27</a:t>
            </a:fld>
            <a:endParaRPr lang="nl-NL"/>
          </a:p>
        </p:txBody>
      </p:sp>
    </p:spTree>
    <p:extLst>
      <p:ext uri="{BB962C8B-B14F-4D97-AF65-F5344CB8AC3E}">
        <p14:creationId xmlns:p14="http://schemas.microsoft.com/office/powerpoint/2010/main" val="603704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Einen Vogel in der Natur zu sehen</a:t>
            </a:r>
            <a:r>
              <a:rPr lang="nl-NL" baseline="0" dirty="0" smtClean="0"/>
              <a:t> und seinem Gesang zu lauschen und vielleicht Fotos aufzunehmen ist viel schöner, als einen Vogel in einem kleinen Käfig zu Hause zu haben!</a:t>
            </a:r>
            <a:endParaRPr lang="nl-NL" dirty="0" smtClean="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28</a:t>
            </a:fld>
            <a:endParaRPr lang="nl-NL"/>
          </a:p>
        </p:txBody>
      </p:sp>
    </p:spTree>
    <p:extLst>
      <p:ext uri="{BB962C8B-B14F-4D97-AF65-F5344CB8AC3E}">
        <p14:creationId xmlns:p14="http://schemas.microsoft.com/office/powerpoint/2010/main" val="69149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Zoos und andere Naturschutzorganisationen betreiben</a:t>
            </a:r>
            <a:r>
              <a:rPr lang="nl-NL" baseline="0" dirty="0" smtClean="0"/>
              <a:t> Programme zur Nachzucht bedrohter Tierarten. Vögel, die in europäischen Zoos geschlüpft sind, konnten schon in ihrem ursprünglichen Lebensraum freigelassen werden: wie der Balistar auf dem Foto. Diese  Singvogelart war schon fast ausgestorben. Durch die Auswilderung nachgezüchteter Tiere konnte verhindert werden, dass sie aussterben, aber sie sind immer noch sehr selten. </a:t>
            </a:r>
            <a:endParaRPr lang="nl-NL" baseline="0" dirty="0" smtClean="0"/>
          </a:p>
          <a:p>
            <a:r>
              <a:rPr lang="nl-NL" baseline="0" dirty="0" smtClean="0"/>
              <a:t>Die EAZA Zoos, die an der Kampagne teilnehmen, sammeln Geld für Projekte zum Schutz der Asiatischen Singvögel.</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29</a:t>
            </a:fld>
            <a:endParaRPr lang="nl-NL"/>
          </a:p>
        </p:txBody>
      </p:sp>
    </p:spTree>
    <p:extLst>
      <p:ext uri="{BB962C8B-B14F-4D97-AF65-F5344CB8AC3E}">
        <p14:creationId xmlns:p14="http://schemas.microsoft.com/office/powerpoint/2010/main" val="2289095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Einmal</a:t>
            </a:r>
            <a:r>
              <a:rPr lang="nl-NL" baseline="0" dirty="0" smtClean="0"/>
              <a:t> klicken und die Namen der Vögel erscheinen. Die Lösung beim nächsten Klick auf der nächsten Seite!</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3</a:t>
            </a:fld>
            <a:endParaRPr lang="nl-NL"/>
          </a:p>
        </p:txBody>
      </p:sp>
    </p:spTree>
    <p:extLst>
      <p:ext uri="{BB962C8B-B14F-4D97-AF65-F5344CB8AC3E}">
        <p14:creationId xmlns:p14="http://schemas.microsoft.com/office/powerpoint/2010/main" val="3665759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Gut zu wissen: wenn wir die Wälder schützen, in denen Singvögel legen, schützen wir auch Wälder,</a:t>
            </a:r>
            <a:r>
              <a:rPr lang="nl-NL" baseline="0" dirty="0" smtClean="0"/>
              <a:t> in denen viele andere Tiere leben (z.Bsp. Malaienbären, Gürteltiere)</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30</a:t>
            </a:fld>
            <a:endParaRPr lang="nl-NL"/>
          </a:p>
        </p:txBody>
      </p:sp>
    </p:spTree>
    <p:extLst>
      <p:ext uri="{BB962C8B-B14F-4D97-AF65-F5344CB8AC3E}">
        <p14:creationId xmlns:p14="http://schemas.microsoft.com/office/powerpoint/2010/main" val="518683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Let’s</a:t>
            </a:r>
            <a:r>
              <a:rPr lang="nl-NL" dirty="0" smtClean="0"/>
              <a:t> make </a:t>
            </a:r>
            <a:r>
              <a:rPr lang="nl-NL" dirty="0" err="1" smtClean="0"/>
              <a:t>sure</a:t>
            </a:r>
            <a:r>
              <a:rPr lang="nl-NL" dirty="0" smtClean="0"/>
              <a:t> </a:t>
            </a:r>
            <a:r>
              <a:rPr lang="nl-NL" dirty="0" err="1" smtClean="0"/>
              <a:t>that</a:t>
            </a:r>
            <a:r>
              <a:rPr lang="nl-NL" dirty="0" smtClean="0"/>
              <a:t> </a:t>
            </a:r>
            <a:r>
              <a:rPr lang="nl-NL" dirty="0" err="1" smtClean="0"/>
              <a:t>the</a:t>
            </a:r>
            <a:r>
              <a:rPr lang="nl-NL" dirty="0" smtClean="0"/>
              <a:t> </a:t>
            </a:r>
            <a:r>
              <a:rPr lang="nl-NL" dirty="0" err="1" smtClean="0"/>
              <a:t>Asian</a:t>
            </a:r>
            <a:r>
              <a:rPr lang="nl-NL" dirty="0" smtClean="0"/>
              <a:t> </a:t>
            </a:r>
            <a:r>
              <a:rPr lang="nl-NL" dirty="0" err="1" smtClean="0"/>
              <a:t>songbirds</a:t>
            </a:r>
            <a:r>
              <a:rPr lang="nl-NL" baseline="0" dirty="0" smtClean="0"/>
              <a:t> </a:t>
            </a:r>
            <a:r>
              <a:rPr lang="nl-NL" baseline="0" dirty="0" err="1" smtClean="0"/>
              <a:t>survive</a:t>
            </a:r>
            <a:r>
              <a:rPr lang="nl-NL" baseline="0" dirty="0" smtClean="0"/>
              <a:t> in </a:t>
            </a:r>
            <a:r>
              <a:rPr lang="nl-NL" baseline="0" dirty="0" err="1" smtClean="0"/>
              <a:t>the</a:t>
            </a:r>
            <a:r>
              <a:rPr lang="nl-NL" baseline="0" dirty="0" smtClean="0"/>
              <a:t> </a:t>
            </a:r>
            <a:r>
              <a:rPr lang="nl-NL" baseline="0" dirty="0" err="1" smtClean="0"/>
              <a:t>forest</a:t>
            </a:r>
            <a:r>
              <a:rPr lang="nl-NL" baseline="0" dirty="0" smtClean="0"/>
              <a:t>, </a:t>
            </a:r>
            <a:r>
              <a:rPr lang="nl-NL" baseline="0" dirty="0" err="1" smtClean="0"/>
              <a:t>and</a:t>
            </a:r>
            <a:r>
              <a:rPr lang="nl-NL" baseline="0" dirty="0" smtClean="0"/>
              <a:t> </a:t>
            </a:r>
            <a:r>
              <a:rPr lang="nl-NL" baseline="0" dirty="0" err="1" smtClean="0"/>
              <a:t>that</a:t>
            </a:r>
            <a:r>
              <a:rPr lang="nl-NL" baseline="0" dirty="0" smtClean="0"/>
              <a:t> </a:t>
            </a:r>
            <a:r>
              <a:rPr lang="nl-NL" baseline="0" dirty="0" err="1" smtClean="0"/>
              <a:t>they</a:t>
            </a:r>
            <a:r>
              <a:rPr lang="nl-NL" baseline="0" dirty="0" smtClean="0"/>
              <a:t> are </a:t>
            </a:r>
            <a:r>
              <a:rPr lang="nl-NL" baseline="0" dirty="0" err="1" smtClean="0"/>
              <a:t>not</a:t>
            </a:r>
            <a:r>
              <a:rPr lang="nl-NL" baseline="0" dirty="0" smtClean="0"/>
              <a:t> </a:t>
            </a:r>
            <a:r>
              <a:rPr lang="nl-NL" baseline="0" dirty="0" err="1" smtClean="0"/>
              <a:t>all</a:t>
            </a:r>
            <a:r>
              <a:rPr lang="nl-NL" baseline="0" dirty="0" smtClean="0"/>
              <a:t> </a:t>
            </a:r>
            <a:r>
              <a:rPr lang="nl-NL" baseline="0" dirty="0" err="1" smtClean="0"/>
              <a:t>caught</a:t>
            </a:r>
            <a:r>
              <a:rPr lang="nl-NL" baseline="0" dirty="0" smtClean="0"/>
              <a:t> </a:t>
            </a:r>
            <a:r>
              <a:rPr lang="nl-NL" baseline="0" dirty="0" err="1" smtClean="0"/>
              <a:t>away</a:t>
            </a:r>
            <a:r>
              <a:rPr lang="nl-NL" baseline="0" dirty="0" smtClean="0"/>
              <a:t> </a:t>
            </a:r>
            <a:r>
              <a:rPr lang="nl-NL" baseline="0" dirty="0" err="1" smtClean="0"/>
              <a:t>and</a:t>
            </a:r>
            <a:r>
              <a:rPr lang="nl-NL" baseline="0" dirty="0" smtClean="0"/>
              <a:t> end up in </a:t>
            </a:r>
            <a:r>
              <a:rPr lang="nl-NL" baseline="0" dirty="0" err="1" smtClean="0"/>
              <a:t>tiny</a:t>
            </a:r>
            <a:r>
              <a:rPr lang="nl-NL" baseline="0" dirty="0" smtClean="0"/>
              <a:t> </a:t>
            </a:r>
            <a:r>
              <a:rPr lang="nl-NL" baseline="0" dirty="0" err="1" smtClean="0"/>
              <a:t>cages</a:t>
            </a:r>
            <a:r>
              <a:rPr lang="nl-NL" baseline="0" dirty="0" smtClean="0"/>
              <a:t> in bad care (</a:t>
            </a:r>
            <a:r>
              <a:rPr lang="nl-NL" baseline="0" dirty="0" err="1" smtClean="0"/>
              <a:t>nb</a:t>
            </a:r>
            <a:r>
              <a:rPr lang="nl-NL" baseline="0" dirty="0" smtClean="0"/>
              <a:t>. </a:t>
            </a:r>
            <a:r>
              <a:rPr lang="nl-NL" baseline="0" dirty="0" err="1" smtClean="0"/>
              <a:t>Javan</a:t>
            </a:r>
            <a:r>
              <a:rPr lang="nl-NL" baseline="0" dirty="0" smtClean="0"/>
              <a:t> green </a:t>
            </a:r>
            <a:r>
              <a:rPr lang="nl-NL" baseline="0" dirty="0" err="1" smtClean="0"/>
              <a:t>magpies</a:t>
            </a:r>
            <a:r>
              <a:rPr lang="nl-NL" baseline="0" dirty="0" smtClean="0"/>
              <a:t> </a:t>
            </a:r>
            <a:r>
              <a:rPr lang="nl-NL" baseline="0" dirty="0" err="1" smtClean="0"/>
              <a:t>lose</a:t>
            </a:r>
            <a:r>
              <a:rPr lang="nl-NL" baseline="0" dirty="0" smtClean="0"/>
              <a:t> </a:t>
            </a:r>
            <a:r>
              <a:rPr lang="nl-NL" baseline="0" dirty="0" err="1" smtClean="0"/>
              <a:t>their</a:t>
            </a:r>
            <a:r>
              <a:rPr lang="nl-NL" baseline="0" dirty="0" smtClean="0"/>
              <a:t> </a:t>
            </a:r>
            <a:r>
              <a:rPr lang="nl-NL" baseline="0" dirty="0" err="1" smtClean="0"/>
              <a:t>bright</a:t>
            </a:r>
            <a:r>
              <a:rPr lang="nl-NL" baseline="0" dirty="0" smtClean="0"/>
              <a:t> green colour </a:t>
            </a:r>
            <a:r>
              <a:rPr lang="nl-NL" baseline="0" dirty="0" err="1" smtClean="0"/>
              <a:t>and</a:t>
            </a:r>
            <a:r>
              <a:rPr lang="nl-NL" baseline="0" dirty="0" smtClean="0"/>
              <a:t> turn more </a:t>
            </a:r>
            <a:r>
              <a:rPr lang="nl-NL" baseline="0" dirty="0" err="1" smtClean="0"/>
              <a:t>blueish</a:t>
            </a:r>
            <a:r>
              <a:rPr lang="nl-NL" baseline="0" dirty="0" smtClean="0"/>
              <a:t> </a:t>
            </a:r>
            <a:r>
              <a:rPr lang="nl-NL" baseline="0" dirty="0" err="1" smtClean="0"/>
              <a:t>when</a:t>
            </a:r>
            <a:r>
              <a:rPr lang="nl-NL" baseline="0" dirty="0" smtClean="0"/>
              <a:t> </a:t>
            </a:r>
            <a:r>
              <a:rPr lang="nl-NL" baseline="0" dirty="0" err="1" smtClean="0"/>
              <a:t>not</a:t>
            </a:r>
            <a:r>
              <a:rPr lang="nl-NL" baseline="0" dirty="0" smtClean="0"/>
              <a:t> </a:t>
            </a:r>
            <a:r>
              <a:rPr lang="nl-NL" baseline="0" dirty="0" err="1" smtClean="0"/>
              <a:t>fed</a:t>
            </a:r>
            <a:r>
              <a:rPr lang="nl-NL" baseline="0" dirty="0" smtClean="0"/>
              <a:t> </a:t>
            </a:r>
            <a:r>
              <a:rPr lang="nl-NL" baseline="0" dirty="0" err="1" smtClean="0"/>
              <a:t>the</a:t>
            </a:r>
            <a:r>
              <a:rPr lang="nl-NL" baseline="0" dirty="0" smtClean="0"/>
              <a:t> right food). </a:t>
            </a:r>
          </a:p>
          <a:p>
            <a:r>
              <a:rPr lang="nl-NL" baseline="0" dirty="0" err="1" smtClean="0"/>
              <a:t>Can</a:t>
            </a:r>
            <a:r>
              <a:rPr lang="nl-NL" baseline="0" dirty="0" smtClean="0"/>
              <a:t> de </a:t>
            </a:r>
            <a:r>
              <a:rPr lang="nl-NL" baseline="0" dirty="0" err="1" smtClean="0"/>
              <a:t>children</a:t>
            </a:r>
            <a:r>
              <a:rPr lang="nl-NL" baseline="0" dirty="0" smtClean="0"/>
              <a:t> </a:t>
            </a:r>
            <a:r>
              <a:rPr lang="nl-NL" baseline="0" dirty="0" err="1" smtClean="0"/>
              <a:t>also</a:t>
            </a:r>
            <a:r>
              <a:rPr lang="nl-NL" baseline="0" dirty="0" smtClean="0"/>
              <a:t> </a:t>
            </a:r>
            <a:r>
              <a:rPr lang="nl-NL" baseline="0" dirty="0" err="1" smtClean="0"/>
              <a:t>think</a:t>
            </a:r>
            <a:r>
              <a:rPr lang="nl-NL" baseline="0" dirty="0" smtClean="0"/>
              <a:t> of </a:t>
            </a:r>
            <a:r>
              <a:rPr lang="nl-NL" baseline="0" dirty="0" err="1" smtClean="0"/>
              <a:t>ways</a:t>
            </a:r>
            <a:r>
              <a:rPr lang="nl-NL" baseline="0" dirty="0" smtClean="0"/>
              <a:t> </a:t>
            </a:r>
            <a:r>
              <a:rPr lang="nl-NL" baseline="0" dirty="0" err="1" smtClean="0"/>
              <a:t>how</a:t>
            </a:r>
            <a:r>
              <a:rPr lang="nl-NL" baseline="0" dirty="0" smtClean="0"/>
              <a:t> </a:t>
            </a:r>
            <a:r>
              <a:rPr lang="nl-NL" baseline="0" dirty="0" err="1" smtClean="0"/>
              <a:t>to</a:t>
            </a:r>
            <a:r>
              <a:rPr lang="nl-NL" baseline="0" dirty="0" smtClean="0"/>
              <a:t> help </a:t>
            </a:r>
            <a:r>
              <a:rPr lang="nl-NL" baseline="0" dirty="0" err="1" smtClean="0"/>
              <a:t>the</a:t>
            </a:r>
            <a:r>
              <a:rPr lang="nl-NL" baseline="0" dirty="0" smtClean="0"/>
              <a:t> </a:t>
            </a:r>
            <a:r>
              <a:rPr lang="nl-NL" baseline="0" dirty="0" err="1" smtClean="0"/>
              <a:t>songbirds</a:t>
            </a:r>
            <a:r>
              <a:rPr lang="nl-NL" baseline="0" dirty="0" smtClean="0"/>
              <a:t> in </a:t>
            </a:r>
            <a:r>
              <a:rPr lang="nl-NL" baseline="0" dirty="0" err="1" smtClean="0"/>
              <a:t>their</a:t>
            </a:r>
            <a:r>
              <a:rPr lang="nl-NL" baseline="0" dirty="0" smtClean="0"/>
              <a:t> garden, </a:t>
            </a:r>
            <a:r>
              <a:rPr lang="nl-NL" baseline="0" dirty="0" err="1" smtClean="0"/>
              <a:t>here</a:t>
            </a:r>
            <a:r>
              <a:rPr lang="nl-NL" baseline="0" dirty="0" smtClean="0"/>
              <a:t> in Europe?</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31</a:t>
            </a:fld>
            <a:endParaRPr lang="nl-NL"/>
          </a:p>
        </p:txBody>
      </p:sp>
    </p:spTree>
    <p:extLst>
      <p:ext uri="{BB962C8B-B14F-4D97-AF65-F5344CB8AC3E}">
        <p14:creationId xmlns:p14="http://schemas.microsoft.com/office/powerpoint/2010/main" val="3461513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32</a:t>
            </a:fld>
            <a:endParaRPr lang="nl-NL"/>
          </a:p>
        </p:txBody>
      </p:sp>
    </p:spTree>
    <p:extLst>
      <p:ext uri="{BB962C8B-B14F-4D97-AF65-F5344CB8AC3E}">
        <p14:creationId xmlns:p14="http://schemas.microsoft.com/office/powerpoint/2010/main" val="1844572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Ein</a:t>
            </a:r>
            <a:r>
              <a:rPr lang="nl-NL" baseline="0" dirty="0" smtClean="0"/>
              <a:t> Kind zeigt: Wo sind wir zu Hause? Wo ist Europa, Südostasien? Welche Länder gehören zu Südostasien, wer kann eins nennen?</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5</a:t>
            </a:fld>
            <a:endParaRPr lang="nl-NL"/>
          </a:p>
        </p:txBody>
      </p:sp>
    </p:spTree>
    <p:extLst>
      <p:ext uri="{BB962C8B-B14F-4D97-AF65-F5344CB8AC3E}">
        <p14:creationId xmlns:p14="http://schemas.microsoft.com/office/powerpoint/2010/main" val="2576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Jedes Jahr werden Millionen</a:t>
            </a:r>
            <a:r>
              <a:rPr lang="nl-NL" baseline="0" dirty="0" smtClean="0"/>
              <a:t> von Singvögeln aus den Wäldern gefangen und auf riesigen Märkten verkauft.</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7</a:t>
            </a:fld>
            <a:endParaRPr lang="nl-NL"/>
          </a:p>
        </p:txBody>
      </p:sp>
    </p:spTree>
    <p:extLst>
      <p:ext uri="{BB962C8B-B14F-4D97-AF65-F5344CB8AC3E}">
        <p14:creationId xmlns:p14="http://schemas.microsoft.com/office/powerpoint/2010/main" val="326276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Zum</a:t>
            </a:r>
            <a:r>
              <a:rPr lang="nl-NL" baseline="0" dirty="0" smtClean="0"/>
              <a:t> Essen? Als Haustier? Um die schönen Federn zu verkaufen?</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9</a:t>
            </a:fld>
            <a:endParaRPr lang="nl-NL"/>
          </a:p>
        </p:txBody>
      </p:sp>
    </p:spTree>
    <p:extLst>
      <p:ext uri="{BB962C8B-B14F-4D97-AF65-F5344CB8AC3E}">
        <p14:creationId xmlns:p14="http://schemas.microsoft.com/office/powerpoint/2010/main" val="429853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Sie werden als Haustier gehalten in Käfigen wie diesen.</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10</a:t>
            </a:fld>
            <a:endParaRPr lang="nl-NL"/>
          </a:p>
        </p:txBody>
      </p:sp>
    </p:spTree>
    <p:extLst>
      <p:ext uri="{BB962C8B-B14F-4D97-AF65-F5344CB8AC3E}">
        <p14:creationId xmlns:p14="http://schemas.microsoft.com/office/powerpoint/2010/main" val="1033908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Verrückt!</a:t>
            </a:r>
            <a:r>
              <a:rPr lang="nl-NL" baseline="0" dirty="0" smtClean="0"/>
              <a:t> Solche Situationen, wie auf dem linken Foto gab es wirklich. In den 1950er Jahren steckten Eltern in manchen europäischen Ländern ihre Babies in solche Käfige neben den Wohnungen. Man dachte, frische Luft sehr gesund ist für die Kinder. Sieht seltsam aus, gab es aber wirklich! Rechts eine Schamadrossel in einem typischen Käfig. </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12</a:t>
            </a:fld>
            <a:endParaRPr lang="nl-NL"/>
          </a:p>
        </p:txBody>
      </p:sp>
    </p:spTree>
    <p:extLst>
      <p:ext uri="{BB962C8B-B14F-4D97-AF65-F5344CB8AC3E}">
        <p14:creationId xmlns:p14="http://schemas.microsoft.com/office/powerpoint/2010/main" val="2254304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Nur weil sie angenehme Gesellschaft</a:t>
            </a:r>
            <a:r>
              <a:rPr lang="nl-NL" baseline="0" dirty="0" smtClean="0"/>
              <a:t> sind? Oder kannst du dir noch andere Gründe vorstellen? </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13</a:t>
            </a:fld>
            <a:endParaRPr lang="nl-NL"/>
          </a:p>
        </p:txBody>
      </p:sp>
    </p:spTree>
    <p:extLst>
      <p:ext uri="{BB962C8B-B14F-4D97-AF65-F5344CB8AC3E}">
        <p14:creationId xmlns:p14="http://schemas.microsoft.com/office/powerpoint/2010/main" val="2309241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Singvogelwettbewerbe sind sehr verbreitet in mnachen Südostasiatischen</a:t>
            </a:r>
            <a:r>
              <a:rPr lang="nl-NL" baseline="0" dirty="0" smtClean="0"/>
              <a:t> Ländern. Vogelbesitzer kommen zusammen und bringen ihre Vögel in Käfigen mit. Eine Jury beurteilt, welcher Vogel am schönsten singt. </a:t>
            </a:r>
            <a:endParaRPr lang="nl-NL" dirty="0"/>
          </a:p>
        </p:txBody>
      </p:sp>
      <p:sp>
        <p:nvSpPr>
          <p:cNvPr id="4" name="Tijdelijke aanduiding voor dianummer 3"/>
          <p:cNvSpPr>
            <a:spLocks noGrp="1"/>
          </p:cNvSpPr>
          <p:nvPr>
            <p:ph type="sldNum" sz="quarter" idx="10"/>
          </p:nvPr>
        </p:nvSpPr>
        <p:spPr/>
        <p:txBody>
          <a:bodyPr/>
          <a:lstStyle/>
          <a:p>
            <a:fld id="{0B352838-DAA5-4791-8E77-3AD721D7A841}" type="slidenum">
              <a:rPr lang="nl-NL" smtClean="0"/>
              <a:t>14</a:t>
            </a:fld>
            <a:endParaRPr lang="nl-NL"/>
          </a:p>
        </p:txBody>
      </p:sp>
    </p:spTree>
    <p:extLst>
      <p:ext uri="{BB962C8B-B14F-4D97-AF65-F5344CB8AC3E}">
        <p14:creationId xmlns:p14="http://schemas.microsoft.com/office/powerpoint/2010/main" val="804995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B3035B6-ED80-4101-BC7A-53EC664C0F35}" type="datetimeFigureOut">
              <a:rPr lang="nl-NL" smtClean="0"/>
              <a:t>28-9-2018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5DEF4A0-3A47-46C4-A4EC-17EAC16D9ABB}" type="slidenum">
              <a:rPr lang="nl-NL" smtClean="0"/>
              <a:t>‹Nr.›</a:t>
            </a:fld>
            <a:endParaRPr lang="nl-NL"/>
          </a:p>
        </p:txBody>
      </p:sp>
    </p:spTree>
    <p:extLst>
      <p:ext uri="{BB962C8B-B14F-4D97-AF65-F5344CB8AC3E}">
        <p14:creationId xmlns:p14="http://schemas.microsoft.com/office/powerpoint/2010/main" val="1329639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3035B6-ED80-4101-BC7A-53EC664C0F35}" type="datetimeFigureOut">
              <a:rPr lang="nl-NL" smtClean="0"/>
              <a:t>28-9-2018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5DEF4A0-3A47-46C4-A4EC-17EAC16D9ABB}" type="slidenum">
              <a:rPr lang="nl-NL" smtClean="0"/>
              <a:t>‹Nr.›</a:t>
            </a:fld>
            <a:endParaRPr lang="nl-NL"/>
          </a:p>
        </p:txBody>
      </p:sp>
    </p:spTree>
    <p:extLst>
      <p:ext uri="{BB962C8B-B14F-4D97-AF65-F5344CB8AC3E}">
        <p14:creationId xmlns:p14="http://schemas.microsoft.com/office/powerpoint/2010/main" val="3415276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3035B6-ED80-4101-BC7A-53EC664C0F35}" type="datetimeFigureOut">
              <a:rPr lang="nl-NL" smtClean="0"/>
              <a:t>28-9-2018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5DEF4A0-3A47-46C4-A4EC-17EAC16D9ABB}" type="slidenum">
              <a:rPr lang="nl-NL" smtClean="0"/>
              <a:t>‹Nr.›</a:t>
            </a:fld>
            <a:endParaRPr lang="nl-NL"/>
          </a:p>
        </p:txBody>
      </p:sp>
    </p:spTree>
    <p:extLst>
      <p:ext uri="{BB962C8B-B14F-4D97-AF65-F5344CB8AC3E}">
        <p14:creationId xmlns:p14="http://schemas.microsoft.com/office/powerpoint/2010/main" val="396356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3035B6-ED80-4101-BC7A-53EC664C0F35}" type="datetimeFigureOut">
              <a:rPr lang="nl-NL" smtClean="0"/>
              <a:t>28-9-2018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5DEF4A0-3A47-46C4-A4EC-17EAC16D9ABB}" type="slidenum">
              <a:rPr lang="nl-NL" smtClean="0"/>
              <a:t>‹Nr.›</a:t>
            </a:fld>
            <a:endParaRPr lang="nl-NL"/>
          </a:p>
        </p:txBody>
      </p:sp>
    </p:spTree>
    <p:extLst>
      <p:ext uri="{BB962C8B-B14F-4D97-AF65-F5344CB8AC3E}">
        <p14:creationId xmlns:p14="http://schemas.microsoft.com/office/powerpoint/2010/main" val="2965618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B3035B6-ED80-4101-BC7A-53EC664C0F35}" type="datetimeFigureOut">
              <a:rPr lang="nl-NL" smtClean="0"/>
              <a:t>28-9-2018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5DEF4A0-3A47-46C4-A4EC-17EAC16D9ABB}" type="slidenum">
              <a:rPr lang="nl-NL" smtClean="0"/>
              <a:t>‹Nr.›</a:t>
            </a:fld>
            <a:endParaRPr lang="nl-NL"/>
          </a:p>
        </p:txBody>
      </p:sp>
    </p:spTree>
    <p:extLst>
      <p:ext uri="{BB962C8B-B14F-4D97-AF65-F5344CB8AC3E}">
        <p14:creationId xmlns:p14="http://schemas.microsoft.com/office/powerpoint/2010/main" val="662433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B3035B6-ED80-4101-BC7A-53EC664C0F35}" type="datetimeFigureOut">
              <a:rPr lang="nl-NL" smtClean="0"/>
              <a:t>28-9-2018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5DEF4A0-3A47-46C4-A4EC-17EAC16D9ABB}" type="slidenum">
              <a:rPr lang="nl-NL" smtClean="0"/>
              <a:t>‹Nr.›</a:t>
            </a:fld>
            <a:endParaRPr lang="nl-NL"/>
          </a:p>
        </p:txBody>
      </p:sp>
    </p:spTree>
    <p:extLst>
      <p:ext uri="{BB962C8B-B14F-4D97-AF65-F5344CB8AC3E}">
        <p14:creationId xmlns:p14="http://schemas.microsoft.com/office/powerpoint/2010/main" val="411715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B3035B6-ED80-4101-BC7A-53EC664C0F35}" type="datetimeFigureOut">
              <a:rPr lang="nl-NL" smtClean="0"/>
              <a:t>28-9-2018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5DEF4A0-3A47-46C4-A4EC-17EAC16D9ABB}" type="slidenum">
              <a:rPr lang="nl-NL" smtClean="0"/>
              <a:t>‹Nr.›</a:t>
            </a:fld>
            <a:endParaRPr lang="nl-NL"/>
          </a:p>
        </p:txBody>
      </p:sp>
    </p:spTree>
    <p:extLst>
      <p:ext uri="{BB962C8B-B14F-4D97-AF65-F5344CB8AC3E}">
        <p14:creationId xmlns:p14="http://schemas.microsoft.com/office/powerpoint/2010/main" val="144214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B3035B6-ED80-4101-BC7A-53EC664C0F35}" type="datetimeFigureOut">
              <a:rPr lang="nl-NL" smtClean="0"/>
              <a:t>28-9-2018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5DEF4A0-3A47-46C4-A4EC-17EAC16D9ABB}" type="slidenum">
              <a:rPr lang="nl-NL" smtClean="0"/>
              <a:t>‹Nr.›</a:t>
            </a:fld>
            <a:endParaRPr lang="nl-NL"/>
          </a:p>
        </p:txBody>
      </p:sp>
    </p:spTree>
    <p:extLst>
      <p:ext uri="{BB962C8B-B14F-4D97-AF65-F5344CB8AC3E}">
        <p14:creationId xmlns:p14="http://schemas.microsoft.com/office/powerpoint/2010/main" val="578742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B3035B6-ED80-4101-BC7A-53EC664C0F35}" type="datetimeFigureOut">
              <a:rPr lang="nl-NL" smtClean="0"/>
              <a:t>28-9-2018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5DEF4A0-3A47-46C4-A4EC-17EAC16D9ABB}" type="slidenum">
              <a:rPr lang="nl-NL" smtClean="0"/>
              <a:t>‹Nr.›</a:t>
            </a:fld>
            <a:endParaRPr lang="nl-NL"/>
          </a:p>
        </p:txBody>
      </p:sp>
    </p:spTree>
    <p:extLst>
      <p:ext uri="{BB962C8B-B14F-4D97-AF65-F5344CB8AC3E}">
        <p14:creationId xmlns:p14="http://schemas.microsoft.com/office/powerpoint/2010/main" val="2606771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3035B6-ED80-4101-BC7A-53EC664C0F35}" type="datetimeFigureOut">
              <a:rPr lang="nl-NL" smtClean="0"/>
              <a:t>28-9-2018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5DEF4A0-3A47-46C4-A4EC-17EAC16D9ABB}" type="slidenum">
              <a:rPr lang="nl-NL" smtClean="0"/>
              <a:t>‹Nr.›</a:t>
            </a:fld>
            <a:endParaRPr lang="nl-NL"/>
          </a:p>
        </p:txBody>
      </p:sp>
    </p:spTree>
    <p:extLst>
      <p:ext uri="{BB962C8B-B14F-4D97-AF65-F5344CB8AC3E}">
        <p14:creationId xmlns:p14="http://schemas.microsoft.com/office/powerpoint/2010/main" val="1022983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3035B6-ED80-4101-BC7A-53EC664C0F35}" type="datetimeFigureOut">
              <a:rPr lang="nl-NL" smtClean="0"/>
              <a:t>28-9-2018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5DEF4A0-3A47-46C4-A4EC-17EAC16D9ABB}" type="slidenum">
              <a:rPr lang="nl-NL" smtClean="0"/>
              <a:t>‹Nr.›</a:t>
            </a:fld>
            <a:endParaRPr lang="nl-NL"/>
          </a:p>
        </p:txBody>
      </p:sp>
    </p:spTree>
    <p:extLst>
      <p:ext uri="{BB962C8B-B14F-4D97-AF65-F5344CB8AC3E}">
        <p14:creationId xmlns:p14="http://schemas.microsoft.com/office/powerpoint/2010/main" val="2293453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035B6-ED80-4101-BC7A-53EC664C0F35}" type="datetimeFigureOut">
              <a:rPr lang="nl-NL" smtClean="0"/>
              <a:t>28-9-2018</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DEF4A0-3A47-46C4-A4EC-17EAC16D9ABB}" type="slidenum">
              <a:rPr lang="nl-NL" smtClean="0"/>
              <a:t>‹Nr.›</a:t>
            </a:fld>
            <a:endParaRPr lang="nl-NL"/>
          </a:p>
        </p:txBody>
      </p:sp>
    </p:spTree>
    <p:extLst>
      <p:ext uri="{BB962C8B-B14F-4D97-AF65-F5344CB8AC3E}">
        <p14:creationId xmlns:p14="http://schemas.microsoft.com/office/powerpoint/2010/main" val="1811955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41.png"/><Relationship Id="rId5" Type="http://schemas.openxmlformats.org/officeDocument/2006/relationships/image" Target="../media/image2.png"/><Relationship Id="rId10" Type="http://schemas.openxmlformats.org/officeDocument/2006/relationships/image" Target="../media/image40.png"/><Relationship Id="rId4" Type="http://schemas.openxmlformats.org/officeDocument/2006/relationships/image" Target="../media/image1.png"/><Relationship Id="rId9" Type="http://schemas.openxmlformats.org/officeDocument/2006/relationships/image" Target="../media/image39.png"/><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41.png"/><Relationship Id="rId12" Type="http://schemas.openxmlformats.org/officeDocument/2006/relationships/image" Target="../media/image49.png"/><Relationship Id="rId2" Type="http://schemas.openxmlformats.org/officeDocument/2006/relationships/notesSlide" Target="../notesSlides/notesSlide14.xml"/><Relationship Id="rId16"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8.png"/><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2.png"/><Relationship Id="rId9" Type="http://schemas.openxmlformats.org/officeDocument/2006/relationships/image" Target="../media/image46.png"/><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png"/><Relationship Id="rId9"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0.jpeg"/><Relationship Id="rId12"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nl-NL" dirty="0" smtClean="0"/>
              <a:t>Warum sind Südostasiatische Singvögel bedroht und wie </a:t>
            </a:r>
            <a:r>
              <a:rPr lang="nl-NL" dirty="0" smtClean="0"/>
              <a:t>können </a:t>
            </a:r>
            <a:r>
              <a:rPr lang="nl-NL" dirty="0" smtClean="0"/>
              <a:t>wir ihnen helfen?</a:t>
            </a:r>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2"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spTree>
    <p:extLst>
      <p:ext uri="{BB962C8B-B14F-4D97-AF65-F5344CB8AC3E}">
        <p14:creationId xmlns:p14="http://schemas.microsoft.com/office/powerpoint/2010/main" val="9457682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40593" y="214844"/>
            <a:ext cx="8268965" cy="5042956"/>
          </a:xfrm>
          <a:prstGeom prst="rect">
            <a:avLst/>
          </a:prstGeom>
        </p:spPr>
      </p:pic>
      <p:pic>
        <p:nvPicPr>
          <p:cNvPr id="4" name="Afbeelding 3"/>
          <p:cNvPicPr>
            <a:picLocks noChangeAspect="1"/>
          </p:cNvPicPr>
          <p:nvPr/>
        </p:nvPicPr>
        <p:blipFill rotWithShape="1">
          <a:blip r:embed="rId4"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spTree>
    <p:extLst>
      <p:ext uri="{BB962C8B-B14F-4D97-AF65-F5344CB8AC3E}">
        <p14:creationId xmlns:p14="http://schemas.microsoft.com/office/powerpoint/2010/main" val="126984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908175"/>
            <a:ext cx="9144000" cy="1681163"/>
          </a:xfrm>
        </p:spPr>
        <p:txBody>
          <a:bodyPr>
            <a:normAutofit fontScale="90000"/>
          </a:bodyPr>
          <a:lstStyle/>
          <a:p>
            <a:r>
              <a:rPr lang="nl-NL" dirty="0" smtClean="0"/>
              <a:t>Würde es dir gefallen, so alleine in einem kleinen Käfig?</a:t>
            </a:r>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2"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spTree>
    <p:extLst>
      <p:ext uri="{BB962C8B-B14F-4D97-AF65-F5344CB8AC3E}">
        <p14:creationId xmlns:p14="http://schemas.microsoft.com/office/powerpoint/2010/main" val="13342640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77081" y="715577"/>
            <a:ext cx="4959179" cy="4497087"/>
          </a:xfrm>
          <a:prstGeom prst="rect">
            <a:avLst/>
          </a:prstGeom>
        </p:spPr>
      </p:pic>
      <p:pic>
        <p:nvPicPr>
          <p:cNvPr id="4" name="Afbeelding 3"/>
          <p:cNvPicPr>
            <a:picLocks noChangeAspect="1"/>
          </p:cNvPicPr>
          <p:nvPr/>
        </p:nvPicPr>
        <p:blipFill rotWithShape="1">
          <a:blip r:embed="rId4"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7" name="Afbeelding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26875" y="715577"/>
            <a:ext cx="3209587" cy="4497087"/>
          </a:xfrm>
          <a:prstGeom prst="rect">
            <a:avLst/>
          </a:prstGeom>
        </p:spPr>
      </p:pic>
    </p:spTree>
    <p:extLst>
      <p:ext uri="{BB962C8B-B14F-4D97-AF65-F5344CB8AC3E}">
        <p14:creationId xmlns:p14="http://schemas.microsoft.com/office/powerpoint/2010/main" val="234806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smtClean="0"/>
              <a:t>Warum haben Menschen in Asien Singvögel als Haustier?</a:t>
            </a:r>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3"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spTree>
    <p:extLst>
      <p:ext uri="{BB962C8B-B14F-4D97-AF65-F5344CB8AC3E}">
        <p14:creationId xmlns:p14="http://schemas.microsoft.com/office/powerpoint/2010/main" val="310867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3"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6" name="Afbeelding 5"/>
          <p:cNvPicPr>
            <a:picLocks noChangeAspect="1"/>
          </p:cNvPicPr>
          <p:nvPr/>
        </p:nvPicPr>
        <p:blipFill rotWithShape="1">
          <a:blip r:embed="rId5" cstate="email">
            <a:extLst>
              <a:ext uri="{28A0092B-C50C-407E-A947-70E740481C1C}">
                <a14:useLocalDpi xmlns:a14="http://schemas.microsoft.com/office/drawing/2010/main"/>
              </a:ext>
            </a:extLst>
          </a:blip>
          <a:srcRect l="-587" r="587" b="6587"/>
          <a:stretch/>
        </p:blipFill>
        <p:spPr>
          <a:xfrm>
            <a:off x="1932643" y="441235"/>
            <a:ext cx="7968028" cy="4945577"/>
          </a:xfrm>
          <a:prstGeom prst="rect">
            <a:avLst/>
          </a:prstGeom>
        </p:spPr>
      </p:pic>
    </p:spTree>
    <p:extLst>
      <p:ext uri="{BB962C8B-B14F-4D97-AF65-F5344CB8AC3E}">
        <p14:creationId xmlns:p14="http://schemas.microsoft.com/office/powerpoint/2010/main" val="758494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2041" y="2677886"/>
            <a:ext cx="4431781" cy="2708926"/>
          </a:xfrm>
          <a:prstGeom prst="rect">
            <a:avLst/>
          </a:prstGeom>
        </p:spPr>
      </p:pic>
      <p:pic>
        <p:nvPicPr>
          <p:cNvPr id="4" name="Afbeelding 3"/>
          <p:cNvPicPr>
            <a:picLocks noChangeAspect="1"/>
          </p:cNvPicPr>
          <p:nvPr/>
        </p:nvPicPr>
        <p:blipFill rotWithShape="1">
          <a:blip r:embed="rId4"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9" name="Afbeelding 8"/>
          <p:cNvPicPr>
            <a:picLocks noChangeAspect="1"/>
          </p:cNvPicPr>
          <p:nvPr/>
        </p:nvPicPr>
        <p:blipFill>
          <a:blip r:embed="rId6"/>
          <a:stretch>
            <a:fillRect/>
          </a:stretch>
        </p:blipFill>
        <p:spPr>
          <a:xfrm>
            <a:off x="2648651" y="3421030"/>
            <a:ext cx="2695575" cy="1695450"/>
          </a:xfrm>
          <a:prstGeom prst="rect">
            <a:avLst/>
          </a:prstGeom>
        </p:spPr>
      </p:pic>
      <p:pic>
        <p:nvPicPr>
          <p:cNvPr id="10" name="Afbeelding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143694" y="463597"/>
            <a:ext cx="1848338" cy="2449043"/>
          </a:xfrm>
          <a:prstGeom prst="rect">
            <a:avLst/>
          </a:prstGeom>
        </p:spPr>
      </p:pic>
    </p:spTree>
    <p:extLst>
      <p:ext uri="{BB962C8B-B14F-4D97-AF65-F5344CB8AC3E}">
        <p14:creationId xmlns:p14="http://schemas.microsoft.com/office/powerpoint/2010/main" val="36194589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7" name="Afbeelding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23206" y="1101120"/>
            <a:ext cx="3052448" cy="4285692"/>
          </a:xfrm>
          <a:prstGeom prst="rect">
            <a:avLst/>
          </a:prstGeom>
        </p:spPr>
      </p:pic>
      <p:sp>
        <p:nvSpPr>
          <p:cNvPr id="9" name="Wolk 8"/>
          <p:cNvSpPr/>
          <p:nvPr/>
        </p:nvSpPr>
        <p:spPr>
          <a:xfrm>
            <a:off x="6177285" y="70232"/>
            <a:ext cx="4423719" cy="307271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32301" y="705048"/>
            <a:ext cx="465699" cy="323438"/>
          </a:xfrm>
          <a:prstGeom prst="rect">
            <a:avLst/>
          </a:prstGeom>
          <a:solidFill>
            <a:schemeClr val="bg1"/>
          </a:solidFill>
        </p:spPr>
      </p:pic>
      <p:pic>
        <p:nvPicPr>
          <p:cNvPr id="11" name="Afbeelding 10"/>
          <p:cNvPicPr>
            <a:picLocks noChangeAspect="1"/>
          </p:cNvPicPr>
          <p:nvPr/>
        </p:nvPicPr>
        <p:blipFill>
          <a:blip r:embed="rId7"/>
          <a:stretch>
            <a:fillRect/>
          </a:stretch>
        </p:blipFill>
        <p:spPr>
          <a:xfrm>
            <a:off x="4392265" y="426566"/>
            <a:ext cx="792580" cy="545542"/>
          </a:xfrm>
          <a:prstGeom prst="rect">
            <a:avLst/>
          </a:prstGeom>
        </p:spPr>
      </p:pic>
      <p:pic>
        <p:nvPicPr>
          <p:cNvPr id="12" name="Afbeelding 11"/>
          <p:cNvPicPr>
            <a:picLocks noChangeAspect="1"/>
          </p:cNvPicPr>
          <p:nvPr/>
        </p:nvPicPr>
        <p:blipFill>
          <a:blip r:embed="rId7"/>
          <a:stretch>
            <a:fillRect/>
          </a:stretch>
        </p:blipFill>
        <p:spPr>
          <a:xfrm>
            <a:off x="5335093" y="304679"/>
            <a:ext cx="1026389" cy="706475"/>
          </a:xfrm>
          <a:prstGeom prst="rect">
            <a:avLst/>
          </a:prstGeom>
        </p:spPr>
      </p:pic>
      <p:pic>
        <p:nvPicPr>
          <p:cNvPr id="13" name="Afbeelding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58048" y="1457639"/>
            <a:ext cx="1026671" cy="1282062"/>
          </a:xfrm>
          <a:prstGeom prst="rect">
            <a:avLst/>
          </a:prstGeom>
        </p:spPr>
      </p:pic>
      <p:pic>
        <p:nvPicPr>
          <p:cNvPr id="14" name="Afbeelding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14250" y="1144150"/>
            <a:ext cx="1054390" cy="1316676"/>
          </a:xfrm>
          <a:prstGeom prst="rect">
            <a:avLst/>
          </a:prstGeom>
        </p:spPr>
      </p:pic>
      <p:pic>
        <p:nvPicPr>
          <p:cNvPr id="15" name="Afbeelding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84718" y="705048"/>
            <a:ext cx="1201631" cy="1201631"/>
          </a:xfrm>
          <a:prstGeom prst="rect">
            <a:avLst/>
          </a:prstGeom>
        </p:spPr>
      </p:pic>
      <p:pic>
        <p:nvPicPr>
          <p:cNvPr id="16" name="Afbeelding 15"/>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17800" y="568722"/>
            <a:ext cx="971344" cy="971344"/>
          </a:xfrm>
          <a:prstGeom prst="rect">
            <a:avLst/>
          </a:prstGeom>
        </p:spPr>
      </p:pic>
    </p:spTree>
    <p:extLst>
      <p:ext uri="{BB962C8B-B14F-4D97-AF65-F5344CB8AC3E}">
        <p14:creationId xmlns:p14="http://schemas.microsoft.com/office/powerpoint/2010/main" val="3841836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Wir haben auch Haustiere!</a:t>
            </a:r>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2"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spTree>
    <p:extLst>
      <p:ext uri="{BB962C8B-B14F-4D97-AF65-F5344CB8AC3E}">
        <p14:creationId xmlns:p14="http://schemas.microsoft.com/office/powerpoint/2010/main" val="1779276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3275" y="1218675"/>
            <a:ext cx="2962285" cy="1729087"/>
          </a:xfrm>
          <a:prstGeom prst="rect">
            <a:avLst/>
          </a:prstGeom>
        </p:spPr>
      </p:pic>
      <p:pic>
        <p:nvPicPr>
          <p:cNvPr id="9" name="Afbeelding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65102" y="2987374"/>
            <a:ext cx="3844212" cy="2551596"/>
          </a:xfrm>
          <a:prstGeom prst="rect">
            <a:avLst/>
          </a:prstGeom>
        </p:spPr>
      </p:pic>
      <p:pic>
        <p:nvPicPr>
          <p:cNvPr id="4" name="Afbeelding 3"/>
          <p:cNvPicPr>
            <a:picLocks noChangeAspect="1"/>
          </p:cNvPicPr>
          <p:nvPr/>
        </p:nvPicPr>
        <p:blipFill rotWithShape="1">
          <a:blip r:embed="rId5"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6" name="Afbeelding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44665" y="215485"/>
            <a:ext cx="2345581" cy="2656807"/>
          </a:xfrm>
          <a:prstGeom prst="rect">
            <a:avLst/>
          </a:prstGeom>
        </p:spPr>
      </p:pic>
      <p:pic>
        <p:nvPicPr>
          <p:cNvPr id="7" name="Afbeelding 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460938" y="144874"/>
            <a:ext cx="2953651" cy="2928657"/>
          </a:xfrm>
          <a:prstGeom prst="rect">
            <a:avLst/>
          </a:prstGeom>
        </p:spPr>
      </p:pic>
      <p:pic>
        <p:nvPicPr>
          <p:cNvPr id="10" name="Afbeelding 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968540" y="3596795"/>
            <a:ext cx="4368859" cy="1661005"/>
          </a:xfrm>
          <a:prstGeom prst="rect">
            <a:avLst/>
          </a:prstGeom>
        </p:spPr>
      </p:pic>
      <p:cxnSp>
        <p:nvCxnSpPr>
          <p:cNvPr id="12" name="Rechte verbindingslijn 11"/>
          <p:cNvCxnSpPr/>
          <p:nvPr/>
        </p:nvCxnSpPr>
        <p:spPr>
          <a:xfrm>
            <a:off x="2544099" y="3106531"/>
            <a:ext cx="2715208" cy="2313281"/>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2489650" y="3258931"/>
            <a:ext cx="2705693" cy="2095628"/>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Afbeelding 1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74269" y="3029156"/>
            <a:ext cx="2853175" cy="2402032"/>
          </a:xfrm>
          <a:prstGeom prst="rect">
            <a:avLst/>
          </a:prstGeom>
        </p:spPr>
      </p:pic>
    </p:spTree>
    <p:extLst>
      <p:ext uri="{BB962C8B-B14F-4D97-AF65-F5344CB8AC3E}">
        <p14:creationId xmlns:p14="http://schemas.microsoft.com/office/powerpoint/2010/main" val="353527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Haustiere brauchen </a:t>
            </a:r>
            <a:br>
              <a:rPr lang="nl-NL" dirty="0" smtClean="0"/>
            </a:br>
            <a:r>
              <a:rPr lang="nl-NL" dirty="0" smtClean="0"/>
              <a:t>gute Pflege!</a:t>
            </a:r>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2"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spTree>
    <p:extLst>
      <p:ext uri="{BB962C8B-B14F-4D97-AF65-F5344CB8AC3E}">
        <p14:creationId xmlns:p14="http://schemas.microsoft.com/office/powerpoint/2010/main" val="23027998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smtClean="0"/>
              <a:t>Welche Vögel sind Südostasiatische Singvögel?</a:t>
            </a:r>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3" cstate="email">
            <a:extLst>
              <a:ext uri="{28A0092B-C50C-407E-A947-70E740481C1C}">
                <a14:useLocalDpi xmlns:a14="http://schemas.microsoft.com/office/drawing/2010/main"/>
              </a:ext>
            </a:extLst>
          </a:blip>
          <a:srcRect t="-11"/>
          <a:stretch/>
        </p:blipFill>
        <p:spPr>
          <a:xfrm>
            <a:off x="1682418" y="5349875"/>
            <a:ext cx="8827164" cy="1214098"/>
          </a:xfrm>
          <a:prstGeom prst="rect">
            <a:avLst/>
          </a:prstGeo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spTree>
    <p:extLst>
      <p:ext uri="{BB962C8B-B14F-4D97-AF65-F5344CB8AC3E}">
        <p14:creationId xmlns:p14="http://schemas.microsoft.com/office/powerpoint/2010/main" val="3815499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3275" y="1218675"/>
            <a:ext cx="2962285" cy="1729087"/>
          </a:xfrm>
          <a:prstGeom prst="rect">
            <a:avLst/>
          </a:prstGeom>
        </p:spPr>
      </p:pic>
      <p:pic>
        <p:nvPicPr>
          <p:cNvPr id="4" name="Afbeelding 3"/>
          <p:cNvPicPr>
            <a:picLocks noChangeAspect="1"/>
          </p:cNvPicPr>
          <p:nvPr/>
        </p:nvPicPr>
        <p:blipFill rotWithShape="1">
          <a:blip r:embed="rId4"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6" name="Afbeelding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44665" y="215485"/>
            <a:ext cx="2345581" cy="2656807"/>
          </a:xfrm>
          <a:prstGeom prst="rect">
            <a:avLst/>
          </a:prstGeom>
        </p:spPr>
      </p:pic>
      <p:pic>
        <p:nvPicPr>
          <p:cNvPr id="7" name="Afbeelding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60938" y="144874"/>
            <a:ext cx="2953651" cy="2928657"/>
          </a:xfrm>
          <a:prstGeom prst="rect">
            <a:avLst/>
          </a:prstGeom>
        </p:spPr>
      </p:pic>
      <p:pic>
        <p:nvPicPr>
          <p:cNvPr id="2" name="Afbeelding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5929" y="2957210"/>
            <a:ext cx="2304030" cy="1471188"/>
          </a:xfrm>
          <a:prstGeom prst="rect">
            <a:avLst/>
          </a:prstGeom>
        </p:spPr>
      </p:pic>
      <p:pic>
        <p:nvPicPr>
          <p:cNvPr id="3" name="Afbeelding 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985003" y="4279314"/>
            <a:ext cx="2168805" cy="1364177"/>
          </a:xfrm>
          <a:prstGeom prst="rect">
            <a:avLst/>
          </a:prstGeom>
        </p:spPr>
      </p:pic>
      <p:pic>
        <p:nvPicPr>
          <p:cNvPr id="11" name="Afbeelding 10"/>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721962" y="3042225"/>
            <a:ext cx="2502060" cy="1418253"/>
          </a:xfrm>
          <a:prstGeom prst="rect">
            <a:avLst/>
          </a:prstGeom>
        </p:spPr>
      </p:pic>
      <p:pic>
        <p:nvPicPr>
          <p:cNvPr id="14" name="Afbeelding 13"/>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254417" y="3998726"/>
            <a:ext cx="1892235" cy="1474237"/>
          </a:xfrm>
          <a:prstGeom prst="rect">
            <a:avLst/>
          </a:prstGeom>
        </p:spPr>
      </p:pic>
      <p:pic>
        <p:nvPicPr>
          <p:cNvPr id="15" name="Afbeelding 14"/>
          <p:cNvPicPr>
            <a:picLocks noChangeAspect="1"/>
          </p:cNvPicPr>
          <p:nvPr/>
        </p:nvPicPr>
        <p:blipFill>
          <a:blip r:embed="rId12"/>
          <a:stretch>
            <a:fillRect/>
          </a:stretch>
        </p:blipFill>
        <p:spPr>
          <a:xfrm>
            <a:off x="9533913" y="3192274"/>
            <a:ext cx="1905000" cy="1428750"/>
          </a:xfrm>
          <a:prstGeom prst="rect">
            <a:avLst/>
          </a:prstGeom>
        </p:spPr>
      </p:pic>
      <p:pic>
        <p:nvPicPr>
          <p:cNvPr id="17" name="Afbeelding 16"/>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8315232" y="3192274"/>
            <a:ext cx="1430900" cy="2391796"/>
          </a:xfrm>
          <a:prstGeom prst="rect">
            <a:avLst/>
          </a:prstGeom>
        </p:spPr>
      </p:pic>
      <p:pic>
        <p:nvPicPr>
          <p:cNvPr id="18" name="Afbeelding 17"/>
          <p:cNvPicPr>
            <a:picLocks noChangeAspect="1"/>
          </p:cNvPicPr>
          <p:nvPr/>
        </p:nvPicPr>
        <p:blipFill rotWithShape="1">
          <a:blip r:embed="rId14" cstate="email">
            <a:extLst>
              <a:ext uri="{28A0092B-C50C-407E-A947-70E740481C1C}">
                <a14:useLocalDpi xmlns:a14="http://schemas.microsoft.com/office/drawing/2010/main"/>
              </a:ext>
            </a:extLst>
          </a:blip>
          <a:srcRect t="28238" b="34929"/>
          <a:stretch/>
        </p:blipFill>
        <p:spPr>
          <a:xfrm rot="20067806">
            <a:off x="1209802" y="4045034"/>
            <a:ext cx="2381250" cy="877078"/>
          </a:xfrm>
          <a:prstGeom prst="rect">
            <a:avLst/>
          </a:prstGeom>
        </p:spPr>
      </p:pic>
    </p:spTree>
    <p:extLst>
      <p:ext uri="{BB962C8B-B14F-4D97-AF65-F5344CB8AC3E}">
        <p14:creationId xmlns:p14="http://schemas.microsoft.com/office/powerpoint/2010/main" val="1464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97427" y="541175"/>
            <a:ext cx="10381862" cy="1074673"/>
          </a:xfrm>
        </p:spPr>
        <p:txBody>
          <a:bodyPr>
            <a:normAutofit fontScale="90000"/>
          </a:bodyPr>
          <a:lstStyle/>
          <a:p>
            <a:r>
              <a:rPr lang="nl-NL" dirty="0" smtClean="0"/>
              <a:t>Welches Futter braucht ein Balistar?</a:t>
            </a:r>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3"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41026" y="1625143"/>
            <a:ext cx="2309948" cy="3632657"/>
          </a:xfrm>
          <a:prstGeom prst="rect">
            <a:avLst/>
          </a:prstGeom>
        </p:spPr>
      </p:pic>
      <p:pic>
        <p:nvPicPr>
          <p:cNvPr id="7" name="Afbeelding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8821" y="1791935"/>
            <a:ext cx="2304030" cy="1471188"/>
          </a:xfrm>
          <a:prstGeom prst="rect">
            <a:avLst/>
          </a:prstGeom>
        </p:spPr>
      </p:pic>
      <p:pic>
        <p:nvPicPr>
          <p:cNvPr id="8" name="Afbeelding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86664" y="3934024"/>
            <a:ext cx="1892235" cy="1474237"/>
          </a:xfrm>
          <a:prstGeom prst="rect">
            <a:avLst/>
          </a:prstGeom>
        </p:spPr>
      </p:pic>
      <p:pic>
        <p:nvPicPr>
          <p:cNvPr id="9" name="Afbeelding 8"/>
          <p:cNvPicPr>
            <a:picLocks noChangeAspect="1"/>
          </p:cNvPicPr>
          <p:nvPr/>
        </p:nvPicPr>
        <p:blipFill rotWithShape="1">
          <a:blip r:embed="rId8" cstate="email">
            <a:extLst>
              <a:ext uri="{28A0092B-C50C-407E-A947-70E740481C1C}">
                <a14:useLocalDpi xmlns:a14="http://schemas.microsoft.com/office/drawing/2010/main"/>
              </a:ext>
            </a:extLst>
          </a:blip>
          <a:srcRect t="28238" b="34929"/>
          <a:stretch/>
        </p:blipFill>
        <p:spPr>
          <a:xfrm rot="18724508">
            <a:off x="2521133" y="2090121"/>
            <a:ext cx="2381250" cy="877078"/>
          </a:xfrm>
          <a:prstGeom prst="rect">
            <a:avLst/>
          </a:prstGeom>
        </p:spPr>
      </p:pic>
      <p:pic>
        <p:nvPicPr>
          <p:cNvPr id="10" name="Afbeelding 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731224" y="1592064"/>
            <a:ext cx="2097839" cy="1261557"/>
          </a:xfrm>
          <a:prstGeom prst="rect">
            <a:avLst/>
          </a:prstGeom>
        </p:spPr>
      </p:pic>
      <p:pic>
        <p:nvPicPr>
          <p:cNvPr id="11" name="Afbeelding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88637" y="3920061"/>
            <a:ext cx="1987032" cy="1319957"/>
          </a:xfrm>
          <a:prstGeom prst="rect">
            <a:avLst/>
          </a:prstGeom>
        </p:spPr>
      </p:pic>
      <p:pic>
        <p:nvPicPr>
          <p:cNvPr id="12" name="Afbeelding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780316" y="3437192"/>
            <a:ext cx="1961858" cy="1471394"/>
          </a:xfrm>
          <a:prstGeom prst="rect">
            <a:avLst/>
          </a:prstGeom>
        </p:spPr>
      </p:pic>
      <p:pic>
        <p:nvPicPr>
          <p:cNvPr id="13" name="Afbeelding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735471" y="3029289"/>
            <a:ext cx="1756831" cy="1625069"/>
          </a:xfrm>
          <a:prstGeom prst="rect">
            <a:avLst/>
          </a:prstGeom>
        </p:spPr>
      </p:pic>
      <p:pic>
        <p:nvPicPr>
          <p:cNvPr id="14" name="Afbeelding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913101" y="2543524"/>
            <a:ext cx="1961858" cy="994008"/>
          </a:xfrm>
          <a:prstGeom prst="rect">
            <a:avLst/>
          </a:prstGeom>
        </p:spPr>
      </p:pic>
      <p:pic>
        <p:nvPicPr>
          <p:cNvPr id="15" name="Afbeelding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934975" y="1736785"/>
            <a:ext cx="1942893" cy="640742"/>
          </a:xfrm>
          <a:prstGeom prst="rect">
            <a:avLst/>
          </a:prstGeom>
        </p:spPr>
      </p:pic>
      <p:pic>
        <p:nvPicPr>
          <p:cNvPr id="16" name="Afbeelding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355873" y="4743740"/>
            <a:ext cx="2698546" cy="699511"/>
          </a:xfrm>
          <a:prstGeom prst="rect">
            <a:avLst/>
          </a:prstGeom>
        </p:spPr>
      </p:pic>
      <p:pic>
        <p:nvPicPr>
          <p:cNvPr id="17" name="Afbeelding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000896" y="3183913"/>
            <a:ext cx="1281521" cy="1010250"/>
          </a:xfrm>
          <a:prstGeom prst="rect">
            <a:avLst/>
          </a:prstGeom>
        </p:spPr>
      </p:pic>
    </p:spTree>
    <p:extLst>
      <p:ext uri="{BB962C8B-B14F-4D97-AF65-F5344CB8AC3E}">
        <p14:creationId xmlns:p14="http://schemas.microsoft.com/office/powerpoint/2010/main" val="1151505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2890" y="2191350"/>
            <a:ext cx="4808294" cy="1847462"/>
          </a:xfrm>
          <a:prstGeom prst="rect">
            <a:avLst/>
          </a:prstGeom>
        </p:spPr>
      </p:pic>
      <p:pic>
        <p:nvPicPr>
          <p:cNvPr id="4" name="Afbeelding 3"/>
          <p:cNvPicPr>
            <a:picLocks noChangeAspect="1"/>
          </p:cNvPicPr>
          <p:nvPr/>
        </p:nvPicPr>
        <p:blipFill rotWithShape="1">
          <a:blip r:embed="rId4"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7" name="Afbeelding 6"/>
          <p:cNvPicPr>
            <a:picLocks noChangeAspect="1"/>
          </p:cNvPicPr>
          <p:nvPr/>
        </p:nvPicPr>
        <p:blipFill rotWithShape="1">
          <a:blip r:embed="rId6" cstate="email">
            <a:extLst>
              <a:ext uri="{28A0092B-C50C-407E-A947-70E740481C1C}">
                <a14:useLocalDpi xmlns:a14="http://schemas.microsoft.com/office/drawing/2010/main"/>
              </a:ext>
            </a:extLst>
          </a:blip>
          <a:srcRect l="19524" r="21255"/>
          <a:stretch/>
        </p:blipFill>
        <p:spPr>
          <a:xfrm>
            <a:off x="1539550" y="1781581"/>
            <a:ext cx="3722915" cy="2667000"/>
          </a:xfrm>
          <a:prstGeom prst="rect">
            <a:avLst/>
          </a:prstGeom>
        </p:spPr>
      </p:pic>
      <p:sp>
        <p:nvSpPr>
          <p:cNvPr id="9" name="PIJL-RECHTS 8"/>
          <p:cNvSpPr/>
          <p:nvPr/>
        </p:nvSpPr>
        <p:spPr>
          <a:xfrm>
            <a:off x="5547049" y="2724539"/>
            <a:ext cx="1091682" cy="47451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874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8170" y="2677457"/>
            <a:ext cx="1987468" cy="1231499"/>
          </a:xfrm>
          <a:prstGeom prst="rect">
            <a:avLst/>
          </a:prstGeom>
        </p:spPr>
      </p:pic>
      <p:pic>
        <p:nvPicPr>
          <p:cNvPr id="4" name="Afbeelding 3"/>
          <p:cNvPicPr>
            <a:picLocks noChangeAspect="1"/>
          </p:cNvPicPr>
          <p:nvPr/>
        </p:nvPicPr>
        <p:blipFill rotWithShape="1">
          <a:blip r:embed="rId4"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15" name="Afbeelding 1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30750" y="607072"/>
            <a:ext cx="1987420" cy="1231640"/>
          </a:xfrm>
          <a:prstGeom prst="rect">
            <a:avLst/>
          </a:prstGeom>
        </p:spPr>
      </p:pic>
      <p:sp>
        <p:nvSpPr>
          <p:cNvPr id="6" name="Titel 5"/>
          <p:cNvSpPr>
            <a:spLocks noGrp="1"/>
          </p:cNvSpPr>
          <p:nvPr>
            <p:ph type="ctrTitle"/>
          </p:nvPr>
        </p:nvSpPr>
        <p:spPr>
          <a:xfrm>
            <a:off x="1698170" y="2970900"/>
            <a:ext cx="9014045" cy="2387600"/>
          </a:xfrm>
        </p:spPr>
        <p:txBody>
          <a:bodyPr>
            <a:normAutofit/>
          </a:bodyPr>
          <a:lstStyle/>
          <a:p>
            <a:r>
              <a:rPr lang="nl-NL" sz="4400" dirty="0" smtClean="0"/>
              <a:t>Traurig! Jedes Jahr sterben viele, viele Singvögel als Haustier.</a:t>
            </a:r>
            <a:endParaRPr lang="nl-NL" sz="4400" dirty="0"/>
          </a:p>
        </p:txBody>
      </p:sp>
      <p:pic>
        <p:nvPicPr>
          <p:cNvPr id="7" name="Afbeelding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8701" y="175511"/>
            <a:ext cx="1835894" cy="707366"/>
          </a:xfrm>
          <a:prstGeom prst="rect">
            <a:avLst/>
          </a:prstGeom>
        </p:spPr>
      </p:pic>
      <p:pic>
        <p:nvPicPr>
          <p:cNvPr id="8" name="Afbeelding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2889" y="2084746"/>
            <a:ext cx="1835894" cy="707366"/>
          </a:xfrm>
          <a:prstGeom prst="rect">
            <a:avLst/>
          </a:prstGeom>
        </p:spPr>
      </p:pic>
      <p:pic>
        <p:nvPicPr>
          <p:cNvPr id="9" name="Afbeelding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51296" y="2802597"/>
            <a:ext cx="1835894" cy="707366"/>
          </a:xfrm>
          <a:prstGeom prst="rect">
            <a:avLst/>
          </a:prstGeom>
        </p:spPr>
      </p:pic>
      <p:pic>
        <p:nvPicPr>
          <p:cNvPr id="10" name="Afbeelding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23831" y="1029304"/>
            <a:ext cx="1835894" cy="707366"/>
          </a:xfrm>
          <a:prstGeom prst="rect">
            <a:avLst/>
          </a:prstGeom>
        </p:spPr>
      </p:pic>
      <p:pic>
        <p:nvPicPr>
          <p:cNvPr id="11" name="Afbeelding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40216" y="901431"/>
            <a:ext cx="1835894" cy="707366"/>
          </a:xfrm>
          <a:prstGeom prst="rect">
            <a:avLst/>
          </a:prstGeom>
        </p:spPr>
      </p:pic>
      <p:pic>
        <p:nvPicPr>
          <p:cNvPr id="12" name="Afbeelding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44315" y="414997"/>
            <a:ext cx="1835894" cy="707366"/>
          </a:xfrm>
          <a:prstGeom prst="rect">
            <a:avLst/>
          </a:prstGeom>
        </p:spPr>
      </p:pic>
      <p:pic>
        <p:nvPicPr>
          <p:cNvPr id="13" name="Afbeelding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84692" y="1838712"/>
            <a:ext cx="1835894" cy="707366"/>
          </a:xfrm>
          <a:prstGeom prst="rect">
            <a:avLst/>
          </a:prstGeom>
        </p:spPr>
      </p:pic>
      <p:pic>
        <p:nvPicPr>
          <p:cNvPr id="14" name="Afbeelding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20815" y="1895695"/>
            <a:ext cx="1835894" cy="707366"/>
          </a:xfrm>
          <a:prstGeom prst="rect">
            <a:avLst/>
          </a:prstGeom>
        </p:spPr>
      </p:pic>
      <p:pic>
        <p:nvPicPr>
          <p:cNvPr id="17" name="Afbeelding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3384" y="2669779"/>
            <a:ext cx="1987468" cy="1231499"/>
          </a:xfrm>
          <a:prstGeom prst="rect">
            <a:avLst/>
          </a:prstGeom>
        </p:spPr>
      </p:pic>
      <p:pic>
        <p:nvPicPr>
          <p:cNvPr id="18" name="Afbeelding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3384" y="940406"/>
            <a:ext cx="1987468" cy="1231499"/>
          </a:xfrm>
          <a:prstGeom prst="rect">
            <a:avLst/>
          </a:prstGeom>
        </p:spPr>
      </p:pic>
      <p:pic>
        <p:nvPicPr>
          <p:cNvPr id="20" name="Afbeelding 19"/>
          <p:cNvPicPr>
            <a:picLocks noChangeAspect="1"/>
          </p:cNvPicPr>
          <p:nvPr/>
        </p:nvPicPr>
        <p:blipFill rotWithShape="1">
          <a:blip r:embed="rId8" cstate="email">
            <a:clrChange>
              <a:clrFrom>
                <a:srgbClr val="000000"/>
              </a:clrFrom>
              <a:clrTo>
                <a:srgbClr val="000000">
                  <a:alpha val="0"/>
                </a:srgbClr>
              </a:clrTo>
            </a:clrChange>
            <a:extLst>
              <a:ext uri="{28A0092B-C50C-407E-A947-70E740481C1C}">
                <a14:useLocalDpi xmlns:a14="http://schemas.microsoft.com/office/drawing/2010/main"/>
              </a:ext>
            </a:extLst>
          </a:blip>
          <a:srcRect t="20735" b="14326"/>
          <a:stretch/>
        </p:blipFill>
        <p:spPr>
          <a:xfrm>
            <a:off x="7850476" y="2839521"/>
            <a:ext cx="1695450" cy="1101012"/>
          </a:xfrm>
          <a:prstGeom prst="rect">
            <a:avLst/>
          </a:prstGeom>
        </p:spPr>
      </p:pic>
      <p:pic>
        <p:nvPicPr>
          <p:cNvPr id="21" name="Afbeelding 20"/>
          <p:cNvPicPr>
            <a:picLocks noChangeAspect="1"/>
          </p:cNvPicPr>
          <p:nvPr/>
        </p:nvPicPr>
        <p:blipFill rotWithShape="1">
          <a:blip r:embed="rId8" cstate="email">
            <a:clrChange>
              <a:clrFrom>
                <a:srgbClr val="000000"/>
              </a:clrFrom>
              <a:clrTo>
                <a:srgbClr val="000000">
                  <a:alpha val="0"/>
                </a:srgbClr>
              </a:clrTo>
            </a:clrChange>
            <a:extLst>
              <a:ext uri="{28A0092B-C50C-407E-A947-70E740481C1C}">
                <a14:useLocalDpi xmlns:a14="http://schemas.microsoft.com/office/drawing/2010/main"/>
              </a:ext>
            </a:extLst>
          </a:blip>
          <a:srcRect t="20735" b="14326"/>
          <a:stretch/>
        </p:blipFill>
        <p:spPr>
          <a:xfrm>
            <a:off x="6348343" y="1750319"/>
            <a:ext cx="1695450" cy="1101012"/>
          </a:xfrm>
          <a:prstGeom prst="rect">
            <a:avLst/>
          </a:prstGeom>
        </p:spPr>
      </p:pic>
      <p:pic>
        <p:nvPicPr>
          <p:cNvPr id="22" name="Afbeelding 2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80151" y="3553"/>
            <a:ext cx="1694835" cy="1103472"/>
          </a:xfrm>
          <a:prstGeom prst="rect">
            <a:avLst/>
          </a:prstGeom>
        </p:spPr>
      </p:pic>
      <p:pic>
        <p:nvPicPr>
          <p:cNvPr id="23" name="Afbeelding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98170" y="2869990"/>
            <a:ext cx="1694835" cy="1103472"/>
          </a:xfrm>
          <a:prstGeom prst="rect">
            <a:avLst/>
          </a:prstGeom>
        </p:spPr>
      </p:pic>
      <p:pic>
        <p:nvPicPr>
          <p:cNvPr id="24" name="Afbeelding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471" y="2869990"/>
            <a:ext cx="1694835" cy="1103472"/>
          </a:xfrm>
          <a:prstGeom prst="rect">
            <a:avLst/>
          </a:prstGeom>
        </p:spPr>
      </p:pic>
      <p:pic>
        <p:nvPicPr>
          <p:cNvPr id="25" name="Afbeelding 24"/>
          <p:cNvPicPr>
            <a:picLocks noChangeAspect="1"/>
          </p:cNvPicPr>
          <p:nvPr/>
        </p:nvPicPr>
        <p:blipFill rotWithShape="1">
          <a:blip r:embed="rId8" cstate="email">
            <a:clrChange>
              <a:clrFrom>
                <a:srgbClr val="000000"/>
              </a:clrFrom>
              <a:clrTo>
                <a:srgbClr val="000000">
                  <a:alpha val="0"/>
                </a:srgbClr>
              </a:clrTo>
            </a:clrChange>
            <a:extLst>
              <a:ext uri="{28A0092B-C50C-407E-A947-70E740481C1C}">
                <a14:useLocalDpi xmlns:a14="http://schemas.microsoft.com/office/drawing/2010/main"/>
              </a:ext>
            </a:extLst>
          </a:blip>
          <a:srcRect t="20735" b="14326"/>
          <a:stretch/>
        </p:blipFill>
        <p:spPr>
          <a:xfrm>
            <a:off x="4846210" y="1658096"/>
            <a:ext cx="1695450" cy="1101012"/>
          </a:xfrm>
          <a:prstGeom prst="rect">
            <a:avLst/>
          </a:prstGeom>
        </p:spPr>
      </p:pic>
    </p:spTree>
    <p:extLst>
      <p:ext uri="{BB962C8B-B14F-4D97-AF65-F5344CB8AC3E}">
        <p14:creationId xmlns:p14="http://schemas.microsoft.com/office/powerpoint/2010/main" val="36041945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smtClean="0"/>
              <a:t>Wie können wir den Vögeln in Südostasien helfen?</a:t>
            </a:r>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2"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spTree>
    <p:extLst>
      <p:ext uri="{BB962C8B-B14F-4D97-AF65-F5344CB8AC3E}">
        <p14:creationId xmlns:p14="http://schemas.microsoft.com/office/powerpoint/2010/main" val="13321064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00050" y="335901"/>
            <a:ext cx="11439525" cy="1587857"/>
          </a:xfrm>
        </p:spPr>
        <p:txBody>
          <a:bodyPr>
            <a:normAutofit fontScale="90000"/>
          </a:bodyPr>
          <a:lstStyle/>
          <a:p>
            <a:r>
              <a:rPr lang="nl-NL" dirty="0" smtClean="0"/>
              <a:t>Wir können Menschen informieren, was Vögel brauchen um gesund zu bleiben!</a:t>
            </a:r>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2"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6" name="Afbeelding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76225" y="1923758"/>
            <a:ext cx="2665900" cy="3742972"/>
          </a:xfrm>
          <a:prstGeom prst="rect">
            <a:avLst/>
          </a:prstGeom>
        </p:spPr>
      </p:pic>
      <p:pic>
        <p:nvPicPr>
          <p:cNvPr id="7" name="Afbeelding 6"/>
          <p:cNvPicPr>
            <a:picLocks noChangeAspect="1"/>
          </p:cNvPicPr>
          <p:nvPr/>
        </p:nvPicPr>
        <p:blipFill>
          <a:blip r:embed="rId5"/>
          <a:stretch>
            <a:fillRect/>
          </a:stretch>
        </p:blipFill>
        <p:spPr>
          <a:xfrm rot="754959">
            <a:off x="6360381" y="2292349"/>
            <a:ext cx="1743075" cy="2619375"/>
          </a:xfrm>
          <a:prstGeom prst="rect">
            <a:avLst/>
          </a:prstGeom>
        </p:spPr>
      </p:pic>
    </p:spTree>
    <p:extLst>
      <p:ext uri="{BB962C8B-B14F-4D97-AF65-F5344CB8AC3E}">
        <p14:creationId xmlns:p14="http://schemas.microsoft.com/office/powerpoint/2010/main" val="304279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440025" y="242596"/>
            <a:ext cx="9971314" cy="1587857"/>
          </a:xfrm>
        </p:spPr>
        <p:txBody>
          <a:bodyPr>
            <a:normAutofit fontScale="90000"/>
          </a:bodyPr>
          <a:lstStyle/>
          <a:p>
            <a:r>
              <a:rPr lang="nl-NL" sz="4800" dirty="0" smtClean="0"/>
              <a:t>Wir können die Naturschutzgebiete sicherer machen und Wilderer vertreiben.</a:t>
            </a:r>
            <a:endParaRPr lang="nl-NL" sz="4800"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2"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8" name="Afbeelding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59508" y="2001513"/>
            <a:ext cx="5367251" cy="3578167"/>
          </a:xfrm>
          <a:prstGeom prst="rect">
            <a:avLst/>
          </a:prstGeom>
        </p:spPr>
      </p:pic>
    </p:spTree>
    <p:extLst>
      <p:ext uri="{BB962C8B-B14F-4D97-AF65-F5344CB8AC3E}">
        <p14:creationId xmlns:p14="http://schemas.microsoft.com/office/powerpoint/2010/main" val="2815665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1000" y="98457"/>
            <a:ext cx="11439525" cy="1783800"/>
          </a:xfrm>
        </p:spPr>
        <p:txBody>
          <a:bodyPr>
            <a:noAutofit/>
          </a:bodyPr>
          <a:lstStyle/>
          <a:p>
            <a:r>
              <a:rPr lang="nl-NL" sz="4400" dirty="0" smtClean="0"/>
              <a:t>Gehandelte Vögel kontrollieren, ob sie aus Zucht stammen oder im Wald gefangen wurden. </a:t>
            </a:r>
            <a:endParaRPr lang="nl-NL" sz="4400"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3"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6" name="Afbeelding 5"/>
          <p:cNvPicPr>
            <a:picLocks noChangeAspect="1"/>
          </p:cNvPicPr>
          <p:nvPr/>
        </p:nvPicPr>
        <p:blipFill>
          <a:blip r:embed="rId5"/>
          <a:stretch>
            <a:fillRect/>
          </a:stretch>
        </p:blipFill>
        <p:spPr>
          <a:xfrm>
            <a:off x="1840836" y="2375271"/>
            <a:ext cx="3599576" cy="2882529"/>
          </a:xfrm>
          <a:prstGeom prst="rect">
            <a:avLst/>
          </a:prstGeom>
        </p:spPr>
      </p:pic>
      <p:pic>
        <p:nvPicPr>
          <p:cNvPr id="7" name="Afbeelding 6"/>
          <p:cNvPicPr>
            <a:picLocks noChangeAspect="1"/>
          </p:cNvPicPr>
          <p:nvPr/>
        </p:nvPicPr>
        <p:blipFill>
          <a:blip r:embed="rId6"/>
          <a:stretch>
            <a:fillRect/>
          </a:stretch>
        </p:blipFill>
        <p:spPr>
          <a:xfrm>
            <a:off x="6250441" y="2248906"/>
            <a:ext cx="3733313" cy="2945279"/>
          </a:xfrm>
          <a:prstGeom prst="rect">
            <a:avLst/>
          </a:prstGeom>
        </p:spPr>
      </p:pic>
    </p:spTree>
    <p:extLst>
      <p:ext uri="{BB962C8B-B14F-4D97-AF65-F5344CB8AC3E}">
        <p14:creationId xmlns:p14="http://schemas.microsoft.com/office/powerpoint/2010/main" val="24447521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42900" y="-193254"/>
            <a:ext cx="11506200" cy="2387600"/>
          </a:xfrm>
        </p:spPr>
        <p:txBody>
          <a:bodyPr>
            <a:normAutofit/>
          </a:bodyPr>
          <a:lstStyle/>
          <a:p>
            <a:r>
              <a:rPr lang="nl-NL" sz="4800" dirty="0" smtClean="0"/>
              <a:t>Sammelt Ferngläser! Helft den Menschen, Vögel in der Natur zu beobachten.</a:t>
            </a:r>
            <a:endParaRPr lang="nl-NL" sz="4800"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3"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56170" y="2271905"/>
            <a:ext cx="4153209" cy="3114907"/>
          </a:xfrm>
          <a:prstGeom prst="rect">
            <a:avLst/>
          </a:prstGeom>
        </p:spPr>
      </p:pic>
      <p:pic>
        <p:nvPicPr>
          <p:cNvPr id="7" name="Afbeelding 6"/>
          <p:cNvPicPr>
            <a:picLocks noChangeAspect="1"/>
          </p:cNvPicPr>
          <p:nvPr/>
        </p:nvPicPr>
        <p:blipFill rotWithShape="1">
          <a:blip r:embed="rId6" cstate="email">
            <a:extLst>
              <a:ext uri="{28A0092B-C50C-407E-A947-70E740481C1C}">
                <a14:useLocalDpi xmlns:a14="http://schemas.microsoft.com/office/drawing/2010/main"/>
              </a:ext>
            </a:extLst>
          </a:blip>
          <a:srcRect t="4910" b="5703"/>
          <a:stretch/>
        </p:blipFill>
        <p:spPr>
          <a:xfrm>
            <a:off x="2628318" y="2223770"/>
            <a:ext cx="3113936" cy="3163042"/>
          </a:xfrm>
          <a:prstGeom prst="rect">
            <a:avLst/>
          </a:prstGeom>
        </p:spPr>
      </p:pic>
    </p:spTree>
    <p:extLst>
      <p:ext uri="{BB962C8B-B14F-4D97-AF65-F5344CB8AC3E}">
        <p14:creationId xmlns:p14="http://schemas.microsoft.com/office/powerpoint/2010/main" val="3656571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52425" y="-777480"/>
            <a:ext cx="11553825" cy="2387600"/>
          </a:xfrm>
        </p:spPr>
        <p:txBody>
          <a:bodyPr>
            <a:normAutofit/>
          </a:bodyPr>
          <a:lstStyle/>
          <a:p>
            <a:r>
              <a:rPr lang="nl-NL" sz="4800" dirty="0" smtClean="0"/>
              <a:t>Sammelt Spenden, um Projekte zum Schutz Asiatischer Singvögel zu unterstützen. </a:t>
            </a:r>
            <a:endParaRPr lang="nl-NL" sz="4800" dirty="0"/>
          </a:p>
        </p:txBody>
      </p:sp>
      <p:pic>
        <p:nvPicPr>
          <p:cNvPr id="9" name="Afbeelding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10763" y="1610120"/>
            <a:ext cx="7404146" cy="3906426"/>
          </a:xfrm>
          <a:prstGeom prst="rect">
            <a:avLst/>
          </a:prstGeom>
        </p:spPr>
      </p:pic>
      <p:pic>
        <p:nvPicPr>
          <p:cNvPr id="4" name="Afbeelding 3"/>
          <p:cNvPicPr>
            <a:picLocks noChangeAspect="1"/>
          </p:cNvPicPr>
          <p:nvPr/>
        </p:nvPicPr>
        <p:blipFill rotWithShape="1">
          <a:blip r:embed="rId4"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spTree>
    <p:extLst>
      <p:ext uri="{BB962C8B-B14F-4D97-AF65-F5344CB8AC3E}">
        <p14:creationId xmlns:p14="http://schemas.microsoft.com/office/powerpoint/2010/main" val="35055504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7177" y="-1546699"/>
            <a:ext cx="11109064" cy="2565873"/>
          </a:xfrm>
        </p:spPr>
        <p:txBody>
          <a:bodyPr>
            <a:normAutofit/>
          </a:bodyPr>
          <a:lstStyle/>
          <a:p>
            <a:r>
              <a:rPr lang="nl-NL" sz="2400" dirty="0" smtClean="0"/>
              <a:t>Fünf dieser Vögel sind Südostasiatische Singvögel. Drei sind Europäische Singvögel.</a:t>
            </a:r>
            <a:br>
              <a:rPr lang="nl-NL" sz="2400" dirty="0" smtClean="0"/>
            </a:br>
            <a:r>
              <a:rPr lang="nl-NL" sz="2400" dirty="0" smtClean="0"/>
              <a:t> Zwei sind überhaupt keine Singvögel. Welcher Vogel gehört zu welcher Gruppe?</a:t>
            </a:r>
            <a:endParaRPr lang="nl-NL" sz="2400" dirty="0"/>
          </a:p>
        </p:txBody>
      </p:sp>
      <p:pic>
        <p:nvPicPr>
          <p:cNvPr id="4" name="Afbeelding 3"/>
          <p:cNvPicPr>
            <a:picLocks noChangeAspect="1"/>
          </p:cNvPicPr>
          <p:nvPr/>
        </p:nvPicPr>
        <p:blipFill rotWithShape="1">
          <a:blip r:embed="rId3"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6" name="Afbeelding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8726" y="1340020"/>
            <a:ext cx="1289544" cy="1535170"/>
          </a:xfrm>
          <a:prstGeom prst="rect">
            <a:avLst/>
          </a:prstGeom>
        </p:spPr>
      </p:pic>
      <p:pic>
        <p:nvPicPr>
          <p:cNvPr id="7" name="Afbeelding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373452" y="1293340"/>
            <a:ext cx="1377663" cy="1586857"/>
          </a:xfrm>
          <a:prstGeom prst="rect">
            <a:avLst/>
          </a:prstGeom>
        </p:spPr>
      </p:pic>
      <p:pic>
        <p:nvPicPr>
          <p:cNvPr id="1026" name="Picture 2" descr="Afbeeldingsresultaat voor möw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016473" y="3739806"/>
            <a:ext cx="1554009" cy="1507697"/>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33552" y="3780297"/>
            <a:ext cx="2217563" cy="1477504"/>
          </a:xfrm>
          <a:prstGeom prst="rect">
            <a:avLst/>
          </a:prstGeom>
        </p:spPr>
      </p:pic>
      <p:pic>
        <p:nvPicPr>
          <p:cNvPr id="9" name="Afbeelding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9803" y="3759270"/>
            <a:ext cx="2241721" cy="1493381"/>
          </a:xfrm>
          <a:prstGeom prst="rect">
            <a:avLst/>
          </a:prstGeom>
        </p:spPr>
      </p:pic>
      <p:pic>
        <p:nvPicPr>
          <p:cNvPr id="11" name="Afbeelding 10"/>
          <p:cNvPicPr>
            <a:picLocks noChangeAspect="1"/>
          </p:cNvPicPr>
          <p:nvPr/>
        </p:nvPicPr>
        <p:blipFill rotWithShape="1">
          <a:blip r:embed="rId10" cstate="email">
            <a:extLst>
              <a:ext uri="{28A0092B-C50C-407E-A947-70E740481C1C}">
                <a14:useLocalDpi xmlns:a14="http://schemas.microsoft.com/office/drawing/2010/main"/>
              </a:ext>
            </a:extLst>
          </a:blip>
          <a:srcRect l="-1"/>
          <a:stretch/>
        </p:blipFill>
        <p:spPr>
          <a:xfrm>
            <a:off x="2405328" y="1340020"/>
            <a:ext cx="2357458" cy="1535170"/>
          </a:xfrm>
          <a:prstGeom prst="rect">
            <a:avLst/>
          </a:prstGeom>
        </p:spPr>
      </p:pic>
      <p:pic>
        <p:nvPicPr>
          <p:cNvPr id="12" name="Afbeelding 11"/>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16200000">
            <a:off x="6813289" y="3888620"/>
            <a:ext cx="1491949" cy="1246410"/>
          </a:xfrm>
          <a:prstGeom prst="rect">
            <a:avLst/>
          </a:prstGeom>
        </p:spPr>
      </p:pic>
      <p:pic>
        <p:nvPicPr>
          <p:cNvPr id="13" name="Afbeelding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6200000">
            <a:off x="4987594" y="1584748"/>
            <a:ext cx="1535170" cy="1023447"/>
          </a:xfrm>
          <a:prstGeom prst="rect">
            <a:avLst/>
          </a:prstGeom>
        </p:spPr>
      </p:pic>
      <p:pic>
        <p:nvPicPr>
          <p:cNvPr id="14" name="Afbeelding 13"/>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858037" y="1312652"/>
            <a:ext cx="2034746" cy="1589903"/>
          </a:xfrm>
          <a:prstGeom prst="rect">
            <a:avLst/>
          </a:prstGeom>
        </p:spPr>
      </p:pic>
      <p:pic>
        <p:nvPicPr>
          <p:cNvPr id="10" name="Afbeelding 9"/>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264434" y="3769163"/>
            <a:ext cx="1546480" cy="1478340"/>
          </a:xfrm>
          <a:prstGeom prst="rect">
            <a:avLst/>
          </a:prstGeom>
        </p:spPr>
      </p:pic>
      <p:sp>
        <p:nvSpPr>
          <p:cNvPr id="18" name="Ondertitel 2"/>
          <p:cNvSpPr txBox="1">
            <a:spLocks/>
          </p:cNvSpPr>
          <p:nvPr/>
        </p:nvSpPr>
        <p:spPr>
          <a:xfrm>
            <a:off x="728726" y="3024392"/>
            <a:ext cx="10022389" cy="59556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400" dirty="0" smtClean="0"/>
              <a:t>Rotkehlchen	                 Blaukappenhäherling	                    Schamdrossel   	Grüne Buschelster	                   Kasuar</a:t>
            </a:r>
          </a:p>
          <a:p>
            <a:pPr algn="l"/>
            <a:r>
              <a:rPr lang="nl-NL" sz="1400" dirty="0" smtClean="0"/>
              <a:t>Singdrossel	                                           Balistar		Möwe	               Blauer Feenvogel	           Amsel</a:t>
            </a:r>
            <a:endParaRPr lang="nl-NL" sz="1400" dirty="0"/>
          </a:p>
        </p:txBody>
      </p:sp>
    </p:spTree>
    <p:extLst>
      <p:ext uri="{BB962C8B-B14F-4D97-AF65-F5344CB8AC3E}">
        <p14:creationId xmlns:p14="http://schemas.microsoft.com/office/powerpoint/2010/main" val="37224155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cstate="email">
            <a:extLst>
              <a:ext uri="{28A0092B-C50C-407E-A947-70E740481C1C}">
                <a14:useLocalDpi xmlns:a14="http://schemas.microsoft.com/office/drawing/2010/main"/>
              </a:ext>
            </a:extLst>
          </a:blip>
          <a:srcRect t="-11"/>
          <a:stretch/>
        </p:blipFill>
        <p:spPr>
          <a:xfrm>
            <a:off x="1824236" y="5368150"/>
            <a:ext cx="8827164" cy="1214098"/>
          </a:xfrm>
          <a:prstGeom prst="rect">
            <a:avLst/>
          </a:prstGeo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7" name="Afbeelding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4683968" cy="5143120"/>
          </a:xfrm>
          <a:prstGeom prst="rect">
            <a:avLst/>
          </a:prstGeom>
        </p:spPr>
      </p:pic>
      <p:pic>
        <p:nvPicPr>
          <p:cNvPr id="8" name="Afbeelding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20313" y="0"/>
            <a:ext cx="3871687" cy="2900702"/>
          </a:xfrm>
          <a:prstGeom prst="rect">
            <a:avLst/>
          </a:prstGeom>
        </p:spPr>
      </p:pic>
      <p:pic>
        <p:nvPicPr>
          <p:cNvPr id="10" name="Afbeelding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74637" y="0"/>
            <a:ext cx="3736723" cy="2889732"/>
          </a:xfrm>
          <a:prstGeom prst="rect">
            <a:avLst/>
          </a:prstGeom>
        </p:spPr>
      </p:pic>
      <p:pic>
        <p:nvPicPr>
          <p:cNvPr id="11" name="Afbeelding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60827" y="2891371"/>
            <a:ext cx="3736723" cy="2271947"/>
          </a:xfrm>
          <a:prstGeom prst="rect">
            <a:avLst/>
          </a:prstGeom>
        </p:spPr>
      </p:pic>
      <p:pic>
        <p:nvPicPr>
          <p:cNvPr id="12" name="Afbeelding 1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397551" y="2889731"/>
            <a:ext cx="3794448" cy="2271947"/>
          </a:xfrm>
          <a:prstGeom prst="rect">
            <a:avLst/>
          </a:prstGeom>
        </p:spPr>
      </p:pic>
    </p:spTree>
    <p:extLst>
      <p:ext uri="{BB962C8B-B14F-4D97-AF65-F5344CB8AC3E}">
        <p14:creationId xmlns:p14="http://schemas.microsoft.com/office/powerpoint/2010/main" val="33730778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56860" y="177281"/>
            <a:ext cx="9144000" cy="1547845"/>
          </a:xfrm>
        </p:spPr>
        <p:txBody>
          <a:bodyPr>
            <a:normAutofit fontScale="90000"/>
          </a:bodyPr>
          <a:lstStyle/>
          <a:p>
            <a:r>
              <a:rPr lang="nl-NL" dirty="0"/>
              <a:t>Los </a:t>
            </a:r>
            <a:r>
              <a:rPr lang="nl-NL" dirty="0" smtClean="0"/>
              <a:t>geht’s! Lasst uns zusammen Asiatische Singvögel retten!</a:t>
            </a:r>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3"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6" name="Afbeelding 5"/>
          <p:cNvPicPr>
            <a:picLocks noChangeAspect="1"/>
          </p:cNvPicPr>
          <p:nvPr/>
        </p:nvPicPr>
        <p:blipFill rotWithShape="1">
          <a:blip r:embed="rId5" cstate="email">
            <a:extLst>
              <a:ext uri="{28A0092B-C50C-407E-A947-70E740481C1C}">
                <a14:useLocalDpi xmlns:a14="http://schemas.microsoft.com/office/drawing/2010/main"/>
              </a:ext>
            </a:extLst>
          </a:blip>
          <a:srcRect b="-1299"/>
          <a:stretch/>
        </p:blipFill>
        <p:spPr>
          <a:xfrm>
            <a:off x="1950098" y="2528761"/>
            <a:ext cx="3807213" cy="2222116"/>
          </a:xfrm>
          <a:prstGeom prst="rect">
            <a:avLst/>
          </a:prstGeom>
        </p:spPr>
      </p:pic>
      <p:pic>
        <p:nvPicPr>
          <p:cNvPr id="7" name="Afbeelding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95732" y="2528760"/>
            <a:ext cx="4413582" cy="2222116"/>
          </a:xfrm>
          <a:prstGeom prst="rect">
            <a:avLst/>
          </a:prstGeom>
        </p:spPr>
      </p:pic>
    </p:spTree>
    <p:extLst>
      <p:ext uri="{BB962C8B-B14F-4D97-AF65-F5344CB8AC3E}">
        <p14:creationId xmlns:p14="http://schemas.microsoft.com/office/powerpoint/2010/main" val="6837814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082" y="127856"/>
            <a:ext cx="7451397" cy="6159821"/>
          </a:xfrm>
          <a:prstGeom prst="rect">
            <a:avLst/>
          </a:prstGeom>
        </p:spPr>
      </p:pic>
    </p:spTree>
    <p:extLst>
      <p:ext uri="{BB962C8B-B14F-4D97-AF65-F5344CB8AC3E}">
        <p14:creationId xmlns:p14="http://schemas.microsoft.com/office/powerpoint/2010/main" val="3874366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7177" y="-1546698"/>
            <a:ext cx="11109064" cy="2387600"/>
          </a:xfrm>
        </p:spPr>
        <p:txBody>
          <a:bodyPr>
            <a:normAutofit/>
          </a:bodyPr>
          <a:lstStyle/>
          <a:p>
            <a:r>
              <a:rPr lang="nl-NL" sz="2400" dirty="0" smtClean="0"/>
              <a:t>Lösung: </a:t>
            </a:r>
            <a:r>
              <a:rPr lang="nl-NL" sz="2400" dirty="0" smtClean="0">
                <a:solidFill>
                  <a:srgbClr val="00B050"/>
                </a:solidFill>
              </a:rPr>
              <a:t>Südostasiatische</a:t>
            </a:r>
            <a:r>
              <a:rPr lang="nl-NL" sz="2400" dirty="0" smtClean="0"/>
              <a:t>, </a:t>
            </a:r>
            <a:r>
              <a:rPr lang="nl-NL" sz="2400" dirty="0" smtClean="0">
                <a:solidFill>
                  <a:srgbClr val="7030A0"/>
                </a:solidFill>
              </a:rPr>
              <a:t>Europäische Singvögel</a:t>
            </a:r>
            <a:r>
              <a:rPr lang="nl-NL" sz="2400" dirty="0" smtClean="0"/>
              <a:t>, </a:t>
            </a:r>
            <a:r>
              <a:rPr lang="nl-NL" sz="2400" dirty="0" smtClean="0">
                <a:solidFill>
                  <a:srgbClr val="FF0000"/>
                </a:solidFill>
              </a:rPr>
              <a:t>kein Singvogel</a:t>
            </a:r>
            <a:endParaRPr lang="nl-NL" sz="2400" dirty="0">
              <a:solidFill>
                <a:srgbClr val="FF0000"/>
              </a:solidFill>
            </a:endParaRPr>
          </a:p>
        </p:txBody>
      </p:sp>
      <p:sp>
        <p:nvSpPr>
          <p:cNvPr id="3" name="Ondertitel 2"/>
          <p:cNvSpPr>
            <a:spLocks noGrp="1"/>
          </p:cNvSpPr>
          <p:nvPr>
            <p:ph type="subTitle" idx="1"/>
          </p:nvPr>
        </p:nvSpPr>
        <p:spPr>
          <a:xfrm>
            <a:off x="728726" y="3024392"/>
            <a:ext cx="10022389" cy="595569"/>
          </a:xfrm>
        </p:spPr>
        <p:txBody>
          <a:bodyPr>
            <a:normAutofit lnSpcReduction="10000"/>
          </a:bodyPr>
          <a:lstStyle/>
          <a:p>
            <a:pPr algn="l"/>
            <a:r>
              <a:rPr lang="nl-NL" sz="1400" dirty="0" smtClean="0">
                <a:solidFill>
                  <a:srgbClr val="7030A0"/>
                </a:solidFill>
              </a:rPr>
              <a:t>Rotkehlchen</a:t>
            </a:r>
            <a:r>
              <a:rPr lang="nl-NL" sz="1400" dirty="0" smtClean="0"/>
              <a:t>	                 </a:t>
            </a:r>
            <a:r>
              <a:rPr lang="nl-NL" sz="1400" dirty="0" smtClean="0">
                <a:solidFill>
                  <a:schemeClr val="accent6"/>
                </a:solidFill>
              </a:rPr>
              <a:t>Blaukappenhäherling	                    Schamdrossel   </a:t>
            </a:r>
            <a:r>
              <a:rPr lang="nl-NL" sz="1400" dirty="0" smtClean="0"/>
              <a:t>	</a:t>
            </a:r>
            <a:r>
              <a:rPr lang="nl-NL" sz="1400" dirty="0" smtClean="0">
                <a:solidFill>
                  <a:schemeClr val="accent6"/>
                </a:solidFill>
              </a:rPr>
              <a:t>Grüne Buschelster</a:t>
            </a:r>
            <a:r>
              <a:rPr lang="nl-NL" sz="1400" dirty="0" smtClean="0"/>
              <a:t>	                   </a:t>
            </a:r>
            <a:r>
              <a:rPr lang="nl-NL" sz="1400" dirty="0" smtClean="0">
                <a:solidFill>
                  <a:srgbClr val="FF0000"/>
                </a:solidFill>
              </a:rPr>
              <a:t>Kasuar</a:t>
            </a:r>
          </a:p>
          <a:p>
            <a:pPr algn="l"/>
            <a:r>
              <a:rPr lang="nl-NL" sz="1400" dirty="0" smtClean="0">
                <a:solidFill>
                  <a:srgbClr val="7030A0"/>
                </a:solidFill>
              </a:rPr>
              <a:t>Singdrossel</a:t>
            </a:r>
            <a:r>
              <a:rPr lang="nl-NL" sz="1400" dirty="0" smtClean="0"/>
              <a:t>	                                           </a:t>
            </a:r>
            <a:r>
              <a:rPr lang="nl-NL" sz="1400" dirty="0" smtClean="0">
                <a:solidFill>
                  <a:schemeClr val="accent6"/>
                </a:solidFill>
              </a:rPr>
              <a:t>Balistar</a:t>
            </a:r>
            <a:r>
              <a:rPr lang="nl-NL" sz="1400" dirty="0" smtClean="0"/>
              <a:t>		</a:t>
            </a:r>
            <a:r>
              <a:rPr lang="nl-NL" sz="1400" dirty="0" smtClean="0">
                <a:solidFill>
                  <a:srgbClr val="FF0000"/>
                </a:solidFill>
              </a:rPr>
              <a:t>Möwe</a:t>
            </a:r>
            <a:r>
              <a:rPr lang="nl-NL" sz="1400" dirty="0" smtClean="0"/>
              <a:t>	               </a:t>
            </a:r>
            <a:r>
              <a:rPr lang="nl-NL" sz="1400" dirty="0" smtClean="0">
                <a:solidFill>
                  <a:schemeClr val="accent6"/>
                </a:solidFill>
              </a:rPr>
              <a:t>Blauer Feenvogel</a:t>
            </a:r>
            <a:r>
              <a:rPr lang="nl-NL" sz="1400" dirty="0"/>
              <a:t>	 </a:t>
            </a:r>
            <a:r>
              <a:rPr lang="nl-NL" sz="1400" dirty="0" smtClean="0"/>
              <a:t>          </a:t>
            </a:r>
            <a:r>
              <a:rPr lang="nl-NL" sz="1400" dirty="0" smtClean="0">
                <a:solidFill>
                  <a:srgbClr val="7030A0"/>
                </a:solidFill>
              </a:rPr>
              <a:t>Amsel</a:t>
            </a:r>
            <a:endParaRPr lang="nl-NL" sz="1400" dirty="0">
              <a:solidFill>
                <a:srgbClr val="7030A0"/>
              </a:solidFill>
            </a:endParaRPr>
          </a:p>
        </p:txBody>
      </p:sp>
      <p:pic>
        <p:nvPicPr>
          <p:cNvPr id="4" name="Afbeelding 3"/>
          <p:cNvPicPr>
            <a:picLocks noChangeAspect="1"/>
          </p:cNvPicPr>
          <p:nvPr/>
        </p:nvPicPr>
        <p:blipFill rotWithShape="1">
          <a:blip r:embed="rId2"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6" name="Afbeelding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8726" y="1340020"/>
            <a:ext cx="1289544" cy="1535170"/>
          </a:xfrm>
          <a:prstGeom prst="rect">
            <a:avLst/>
          </a:prstGeom>
        </p:spPr>
      </p:pic>
      <p:pic>
        <p:nvPicPr>
          <p:cNvPr id="7" name="Afbeelding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373452" y="1293340"/>
            <a:ext cx="1377663" cy="1586857"/>
          </a:xfrm>
          <a:prstGeom prst="rect">
            <a:avLst/>
          </a:prstGeom>
        </p:spPr>
      </p:pic>
      <p:pic>
        <p:nvPicPr>
          <p:cNvPr id="11" name="Afbeelding 10"/>
          <p:cNvPicPr>
            <a:picLocks noChangeAspect="1"/>
          </p:cNvPicPr>
          <p:nvPr/>
        </p:nvPicPr>
        <p:blipFill rotWithShape="1">
          <a:blip r:embed="rId6" cstate="email">
            <a:extLst>
              <a:ext uri="{28A0092B-C50C-407E-A947-70E740481C1C}">
                <a14:useLocalDpi xmlns:a14="http://schemas.microsoft.com/office/drawing/2010/main"/>
              </a:ext>
            </a:extLst>
          </a:blip>
          <a:srcRect l="-1"/>
          <a:stretch/>
        </p:blipFill>
        <p:spPr>
          <a:xfrm>
            <a:off x="2405328" y="1340020"/>
            <a:ext cx="2357458" cy="1535170"/>
          </a:xfrm>
          <a:prstGeom prst="rect">
            <a:avLst/>
          </a:prstGeom>
        </p:spPr>
      </p:pic>
      <p:pic>
        <p:nvPicPr>
          <p:cNvPr id="13" name="Afbeelding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4987594" y="1584748"/>
            <a:ext cx="1535170" cy="1023447"/>
          </a:xfrm>
          <a:prstGeom prst="rect">
            <a:avLst/>
          </a:prstGeom>
        </p:spPr>
      </p:pic>
      <p:pic>
        <p:nvPicPr>
          <p:cNvPr id="14" name="Afbeelding 1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858037" y="1312652"/>
            <a:ext cx="2034746" cy="1589903"/>
          </a:xfrm>
          <a:prstGeom prst="rect">
            <a:avLst/>
          </a:prstGeom>
        </p:spPr>
      </p:pic>
      <p:pic>
        <p:nvPicPr>
          <p:cNvPr id="16" name="Picture 2" descr="Afbeeldingsresultaat voor möwe"/>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016473" y="3739806"/>
            <a:ext cx="1554009" cy="1507697"/>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33552" y="3780297"/>
            <a:ext cx="2217563" cy="1477504"/>
          </a:xfrm>
          <a:prstGeom prst="rect">
            <a:avLst/>
          </a:prstGeom>
        </p:spPr>
      </p:pic>
      <p:pic>
        <p:nvPicPr>
          <p:cNvPr id="18" name="Afbeelding 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9803" y="3759270"/>
            <a:ext cx="2241721" cy="1493381"/>
          </a:xfrm>
          <a:prstGeom prst="rect">
            <a:avLst/>
          </a:prstGeom>
        </p:spPr>
      </p:pic>
      <p:pic>
        <p:nvPicPr>
          <p:cNvPr id="19" name="Afbeelding 11"/>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rot="16200000">
            <a:off x="6813289" y="3888620"/>
            <a:ext cx="1491949" cy="1246410"/>
          </a:xfrm>
          <a:prstGeom prst="rect">
            <a:avLst/>
          </a:prstGeom>
        </p:spPr>
      </p:pic>
      <p:pic>
        <p:nvPicPr>
          <p:cNvPr id="20" name="Afbeelding 9"/>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264434" y="3769163"/>
            <a:ext cx="1546480" cy="1478340"/>
          </a:xfrm>
          <a:prstGeom prst="rect">
            <a:avLst/>
          </a:prstGeom>
        </p:spPr>
      </p:pic>
    </p:spTree>
    <p:extLst>
      <p:ext uri="{BB962C8B-B14F-4D97-AF65-F5344CB8AC3E}">
        <p14:creationId xmlns:p14="http://schemas.microsoft.com/office/powerpoint/2010/main" val="3595424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216817"/>
            <a:ext cx="12191999" cy="935708"/>
          </a:xfrm>
        </p:spPr>
        <p:txBody>
          <a:bodyPr>
            <a:normAutofit/>
          </a:bodyPr>
          <a:lstStyle/>
          <a:p>
            <a:r>
              <a:rPr lang="nl-NL" dirty="0" smtClean="0"/>
              <a:t>Wo ist Südostasien auf dieser Karte?</a:t>
            </a:r>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3" cstate="email">
            <a:extLst>
              <a:ext uri="{28A0092B-C50C-407E-A947-70E740481C1C}">
                <a14:useLocalDpi xmlns:a14="http://schemas.microsoft.com/office/drawing/2010/main"/>
              </a:ext>
            </a:extLst>
          </a:blip>
          <a:srcRect t="-11"/>
          <a:stretch/>
        </p:blipFill>
        <p:spPr>
          <a:xfrm>
            <a:off x="1682418" y="5349875"/>
            <a:ext cx="8827164" cy="1214098"/>
          </a:xfrm>
          <a:prstGeom prst="rect">
            <a:avLst/>
          </a:prstGeo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5095" y="1237540"/>
            <a:ext cx="8103124" cy="4112335"/>
          </a:xfrm>
          <a:prstGeom prst="rect">
            <a:avLst/>
          </a:prstGeom>
        </p:spPr>
      </p:pic>
    </p:spTree>
    <p:extLst>
      <p:ext uri="{BB962C8B-B14F-4D97-AF65-F5344CB8AC3E}">
        <p14:creationId xmlns:p14="http://schemas.microsoft.com/office/powerpoint/2010/main" val="18297239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Welches Problem haben Südostasiatische Singvögel?</a:t>
            </a:r>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2"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spTree>
    <p:extLst>
      <p:ext uri="{BB962C8B-B14F-4D97-AF65-F5344CB8AC3E}">
        <p14:creationId xmlns:p14="http://schemas.microsoft.com/office/powerpoint/2010/main" val="2253180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3429000" y="1652587"/>
            <a:ext cx="5334000" cy="3552825"/>
          </a:xfrm>
          <a:prstGeom prst="rect">
            <a:avLst/>
          </a:prstGeom>
        </p:spPr>
      </p:pic>
      <p:sp>
        <p:nvSpPr>
          <p:cNvPr id="2" name="Titel 1"/>
          <p:cNvSpPr>
            <a:spLocks noGrp="1"/>
          </p:cNvSpPr>
          <p:nvPr>
            <p:ph type="ctrTitle"/>
          </p:nvPr>
        </p:nvSpPr>
        <p:spPr/>
        <p:txBody>
          <a:bodyPr/>
          <a:lstStyle/>
          <a:p>
            <a:endParaRPr lang="nl-NL" b="1"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4"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spTree>
    <p:extLst>
      <p:ext uri="{BB962C8B-B14F-4D97-AF65-F5344CB8AC3E}">
        <p14:creationId xmlns:p14="http://schemas.microsoft.com/office/powerpoint/2010/main" val="2172775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Warum werden alle diese Vögel gefangen?</a:t>
            </a:r>
            <a:endParaRPr lang="nl-NL" dirty="0"/>
          </a:p>
        </p:txBody>
      </p:sp>
      <p:sp>
        <p:nvSpPr>
          <p:cNvPr id="3" name="Ondertitel 2"/>
          <p:cNvSpPr>
            <a:spLocks noGrp="1"/>
          </p:cNvSpPr>
          <p:nvPr>
            <p:ph type="subTitle" idx="1"/>
          </p:nvPr>
        </p:nvSpPr>
        <p:spPr/>
        <p:txBody>
          <a:bodyPr/>
          <a:lstStyle/>
          <a:p>
            <a:endParaRPr lang="nl-NL" dirty="0"/>
          </a:p>
        </p:txBody>
      </p:sp>
      <p:pic>
        <p:nvPicPr>
          <p:cNvPr id="4" name="Afbeelding 3"/>
          <p:cNvPicPr>
            <a:picLocks noChangeAspect="1"/>
          </p:cNvPicPr>
          <p:nvPr/>
        </p:nvPicPr>
        <p:blipFill rotWithShape="1">
          <a:blip r:embed="rId2"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spTree>
    <p:extLst>
      <p:ext uri="{BB962C8B-B14F-4D97-AF65-F5344CB8AC3E}">
        <p14:creationId xmlns:p14="http://schemas.microsoft.com/office/powerpoint/2010/main" val="231319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1302222"/>
          </a:xfrm>
        </p:spPr>
        <p:txBody>
          <a:bodyPr/>
          <a:lstStyle/>
          <a:p>
            <a:r>
              <a:rPr lang="nl-NL" dirty="0"/>
              <a:t>        ?</a:t>
            </a:r>
          </a:p>
        </p:txBody>
      </p:sp>
      <p:pic>
        <p:nvPicPr>
          <p:cNvPr id="4" name="Afbeelding 3"/>
          <p:cNvPicPr>
            <a:picLocks noChangeAspect="1"/>
          </p:cNvPicPr>
          <p:nvPr/>
        </p:nvPicPr>
        <p:blipFill rotWithShape="1">
          <a:blip r:embed="rId3" cstate="email">
            <a:extLst>
              <a:ext uri="{28A0092B-C50C-407E-A947-70E740481C1C}">
                <a14:useLocalDpi xmlns:a14="http://schemas.microsoft.com/office/drawing/2010/main"/>
              </a:ext>
            </a:extLst>
          </a:blip>
          <a:srcRect t="-11"/>
          <a:stretch/>
        </p:blipFill>
        <p:spPr>
          <a:xfrm>
            <a:off x="1840836" y="5386812"/>
            <a:ext cx="8827164" cy="1214098"/>
          </a:xfrm>
          <a:prstGeom prst="rect">
            <a:avLst/>
          </a:prstGeom>
        </p:spPr>
      </p:pic>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9314" y="5257800"/>
            <a:ext cx="1689435" cy="1472122"/>
          </a:xfrm>
          <a:prstGeom prst="rect">
            <a:avLst/>
          </a:prstGeom>
        </p:spPr>
      </p:pic>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0087" y="2047658"/>
            <a:ext cx="4452205" cy="3339154"/>
          </a:xfrm>
          <a:prstGeom prst="rect">
            <a:avLst/>
          </a:prstGeom>
        </p:spPr>
      </p:pic>
      <p:pic>
        <p:nvPicPr>
          <p:cNvPr id="7" name="Afbeelding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21366" y="1431234"/>
            <a:ext cx="1248926" cy="3304036"/>
          </a:xfrm>
          <a:prstGeom prst="rect">
            <a:avLst/>
          </a:prstGeom>
        </p:spPr>
      </p:pic>
      <p:pic>
        <p:nvPicPr>
          <p:cNvPr id="8" name="Afbeelding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3298" y="1338724"/>
            <a:ext cx="3333437" cy="3333437"/>
          </a:xfrm>
          <a:prstGeom prst="rect">
            <a:avLst/>
          </a:prstGeom>
        </p:spPr>
      </p:pic>
    </p:spTree>
    <p:extLst>
      <p:ext uri="{BB962C8B-B14F-4D97-AF65-F5344CB8AC3E}">
        <p14:creationId xmlns:p14="http://schemas.microsoft.com/office/powerpoint/2010/main" val="3813268340"/>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985</Words>
  <Application>Microsoft Office PowerPoint</Application>
  <PresentationFormat>Benutzerdefiniert</PresentationFormat>
  <Paragraphs>71</Paragraphs>
  <Slides>32</Slides>
  <Notes>22</Notes>
  <HiddenSlides>0</HiddenSlides>
  <MMClips>0</MMClips>
  <ScaleCrop>false</ScaleCrop>
  <HeadingPairs>
    <vt:vector size="4" baseType="variant">
      <vt:variant>
        <vt:lpstr>Design</vt:lpstr>
      </vt:variant>
      <vt:variant>
        <vt:i4>1</vt:i4>
      </vt:variant>
      <vt:variant>
        <vt:lpstr>Folientitel</vt:lpstr>
      </vt:variant>
      <vt:variant>
        <vt:i4>32</vt:i4>
      </vt:variant>
    </vt:vector>
  </HeadingPairs>
  <TitlesOfParts>
    <vt:vector size="33" baseType="lpstr">
      <vt:lpstr>Kantoorthema</vt:lpstr>
      <vt:lpstr>Warum sind Südostasiatische Singvögel bedroht und wie können wir ihnen helfen?</vt:lpstr>
      <vt:lpstr>Welche Vögel sind Südostasiatische Singvögel?</vt:lpstr>
      <vt:lpstr>Fünf dieser Vögel sind Südostasiatische Singvögel. Drei sind Europäische Singvögel.  Zwei sind überhaupt keine Singvögel. Welcher Vogel gehört zu welcher Gruppe?</vt:lpstr>
      <vt:lpstr>Lösung: Südostasiatische, Europäische Singvögel, kein Singvogel</vt:lpstr>
      <vt:lpstr>Wo ist Südostasien auf dieser Karte?</vt:lpstr>
      <vt:lpstr>Welches Problem haben Südostasiatische Singvögel?</vt:lpstr>
      <vt:lpstr>PowerPoint-Präsentation</vt:lpstr>
      <vt:lpstr>Warum werden alle diese Vögel gefangen?</vt:lpstr>
      <vt:lpstr>        ?</vt:lpstr>
      <vt:lpstr>PowerPoint-Präsentation</vt:lpstr>
      <vt:lpstr>Würde es dir gefallen, so alleine in einem kleinen Käfig?</vt:lpstr>
      <vt:lpstr>PowerPoint-Präsentation</vt:lpstr>
      <vt:lpstr>Warum haben Menschen in Asien Singvögel als Haustier?</vt:lpstr>
      <vt:lpstr>PowerPoint-Präsentation</vt:lpstr>
      <vt:lpstr>PowerPoint-Präsentation</vt:lpstr>
      <vt:lpstr>PowerPoint-Präsentation</vt:lpstr>
      <vt:lpstr>Wir haben auch Haustiere!</vt:lpstr>
      <vt:lpstr>PowerPoint-Präsentation</vt:lpstr>
      <vt:lpstr>Haustiere brauchen  gute Pflege!</vt:lpstr>
      <vt:lpstr>PowerPoint-Präsentation</vt:lpstr>
      <vt:lpstr>Welches Futter braucht ein Balistar?</vt:lpstr>
      <vt:lpstr>PowerPoint-Präsentation</vt:lpstr>
      <vt:lpstr>Traurig! Jedes Jahr sterben viele, viele Singvögel als Haustier.</vt:lpstr>
      <vt:lpstr>Wie können wir den Vögeln in Südostasien helfen?</vt:lpstr>
      <vt:lpstr>Wir können Menschen informieren, was Vögel brauchen um gesund zu bleiben!</vt:lpstr>
      <vt:lpstr>Wir können die Naturschutzgebiete sicherer machen und Wilderer vertreiben.</vt:lpstr>
      <vt:lpstr>Gehandelte Vögel kontrollieren, ob sie aus Zucht stammen oder im Wald gefangen wurden. </vt:lpstr>
      <vt:lpstr>Sammelt Ferngläser! Helft den Menschen, Vögel in der Natur zu beobachten.</vt:lpstr>
      <vt:lpstr>Sammelt Spenden, um Projekte zum Schutz Asiatischer Singvögel zu unterstützen. </vt:lpstr>
      <vt:lpstr>PowerPoint-Präsentation</vt:lpstr>
      <vt:lpstr>Los geht’s! Lasst uns zusammen Asiatische Singvögel retten!</vt:lpstr>
      <vt:lpstr>PowerPoint-Präsentation</vt:lpstr>
    </vt:vector>
  </TitlesOfParts>
  <Company>Organisatienaam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Constanze Mager</dc:creator>
  <cp:lastModifiedBy>Lucia Schröder</cp:lastModifiedBy>
  <cp:revision>34</cp:revision>
  <dcterms:created xsi:type="dcterms:W3CDTF">2017-09-20T12:59:38Z</dcterms:created>
  <dcterms:modified xsi:type="dcterms:W3CDTF">2018-09-28T09:22:20Z</dcterms:modified>
</cp:coreProperties>
</file>